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Montserrat" panose="020B0604020202020204" charset="-18"/>
      <p:regular r:id="rId11"/>
      <p:bold r:id="rId12"/>
      <p:italic r:id="rId13"/>
      <p:boldItalic r:id="rId14"/>
    </p:embeddedFont>
    <p:embeddedFont>
      <p:font typeface="Comfortaa" panose="020B0604020202020204" charset="0"/>
      <p:regular r:id="rId15"/>
      <p:bold r:id="rId16"/>
    </p:embeddedFont>
    <p:embeddedFont>
      <p:font typeface="Georgia" panose="02040502050405020303" pitchFamily="18"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36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b1d5f161e4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b1d5f161e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b1d5f161e4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b1d5f161e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b1d5f161e4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b1d5f161e4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1d5f161e4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1d5f161e4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b1d5f161e4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b1d5f161e4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b1d5f161e4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b1d5f161e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b1d5f161e4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b1d5f161e4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92075" y="271250"/>
            <a:ext cx="8520600" cy="106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pl" i="1">
                <a:solidFill>
                  <a:srgbClr val="93C47D"/>
                </a:solidFill>
                <a:latin typeface="Georgia"/>
                <a:ea typeface="Georgia"/>
                <a:cs typeface="Georgia"/>
                <a:sym typeface="Georgia"/>
              </a:rPr>
              <a:t>Language Esperanto</a:t>
            </a:r>
            <a:r>
              <a:rPr lang="pl" i="1">
                <a:latin typeface="Montserrat"/>
                <a:ea typeface="Montserrat"/>
                <a:cs typeface="Montserrat"/>
                <a:sym typeface="Montserrat"/>
              </a:rPr>
              <a:t> </a:t>
            </a:r>
            <a:endParaRPr i="1">
              <a:latin typeface="Montserrat"/>
              <a:ea typeface="Montserrat"/>
              <a:cs typeface="Montserrat"/>
              <a:sym typeface="Montserrat"/>
            </a:endParaRPr>
          </a:p>
        </p:txBody>
      </p:sp>
      <p:pic>
        <p:nvPicPr>
          <p:cNvPr id="55" name="Google Shape;55;p13" descr="To nie angielski jest najprostszym językiem do nauki! | LingCenter - Blog o  tłumaczeniach"/>
          <p:cNvPicPr preferRelativeResize="0"/>
          <p:nvPr/>
        </p:nvPicPr>
        <p:blipFill>
          <a:blip r:embed="rId3">
            <a:alphaModFix/>
          </a:blip>
          <a:stretch>
            <a:fillRect/>
          </a:stretch>
        </p:blipFill>
        <p:spPr>
          <a:xfrm>
            <a:off x="2200050" y="1838400"/>
            <a:ext cx="5520300" cy="27601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264925" y="311425"/>
            <a:ext cx="1838400" cy="71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sz="3900" i="1">
                <a:solidFill>
                  <a:srgbClr val="B4A7D6"/>
                </a:solidFill>
                <a:latin typeface="Georgia"/>
                <a:ea typeface="Georgia"/>
                <a:cs typeface="Georgia"/>
                <a:sym typeface="Georgia"/>
              </a:rPr>
              <a:t>Origin</a:t>
            </a:r>
            <a:endParaRPr sz="3900" i="1">
              <a:solidFill>
                <a:srgbClr val="B4A7D6"/>
              </a:solidFill>
              <a:latin typeface="Georgia"/>
              <a:ea typeface="Georgia"/>
              <a:cs typeface="Georgia"/>
              <a:sym typeface="Georgia"/>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pl" sz="2500" i="1">
                <a:solidFill>
                  <a:srgbClr val="999999"/>
                </a:solidFill>
                <a:latin typeface="Montserrat"/>
                <a:ea typeface="Montserrat"/>
                <a:cs typeface="Montserrat"/>
                <a:sym typeface="Montserrat"/>
              </a:rPr>
              <a:t>the most widely used international auxiliary language in the world. Its name comes from the nickname "Dr. Esperanto ”, under which Ludwik Zamenhof published the basics of the language in 1887 in the book International Language.</a:t>
            </a:r>
            <a:endParaRPr sz="2500" i="1">
              <a:solidFill>
                <a:srgbClr val="999999"/>
              </a:solidFill>
              <a:latin typeface="Montserrat"/>
              <a:ea typeface="Montserrat"/>
              <a:cs typeface="Montserrat"/>
              <a:sym typeface="Montserrat"/>
            </a:endParaRPr>
          </a:p>
        </p:txBody>
      </p:sp>
      <p:pic>
        <p:nvPicPr>
          <p:cNvPr id="62" name="Google Shape;62;p14" descr="Malbork WSG - Język esperanto"/>
          <p:cNvPicPr preferRelativeResize="0"/>
          <p:nvPr/>
        </p:nvPicPr>
        <p:blipFill>
          <a:blip r:embed="rId3">
            <a:alphaModFix/>
          </a:blip>
          <a:stretch>
            <a:fillRect/>
          </a:stretch>
        </p:blipFill>
        <p:spPr>
          <a:xfrm>
            <a:off x="311700" y="3485950"/>
            <a:ext cx="2990850" cy="1543050"/>
          </a:xfrm>
          <a:prstGeom prst="rect">
            <a:avLst/>
          </a:prstGeom>
          <a:noFill/>
          <a:ln>
            <a:noFill/>
          </a:ln>
        </p:spPr>
      </p:pic>
      <p:pic>
        <p:nvPicPr>
          <p:cNvPr id="63" name="Google Shape;63;p14" descr="Esperanto – Wikipedia, wolna encyklopedia"/>
          <p:cNvPicPr preferRelativeResize="0"/>
          <p:nvPr/>
        </p:nvPicPr>
        <p:blipFill>
          <a:blip r:embed="rId4">
            <a:alphaModFix/>
          </a:blip>
          <a:stretch>
            <a:fillRect/>
          </a:stretch>
        </p:blipFill>
        <p:spPr>
          <a:xfrm>
            <a:off x="7305600" y="0"/>
            <a:ext cx="1838400" cy="1227862"/>
          </a:xfrm>
          <a:prstGeom prst="rect">
            <a:avLst/>
          </a:prstGeom>
          <a:noFill/>
          <a:ln>
            <a:noFill/>
          </a:ln>
        </p:spPr>
      </p:pic>
      <p:pic>
        <p:nvPicPr>
          <p:cNvPr id="64" name="Google Shape;64;p14" descr="Doktor Esperanto i język nadziei - Zosia Dzierżawska, Mara Rockliff -  Książka w SwiatKsiazki.pl"/>
          <p:cNvPicPr preferRelativeResize="0"/>
          <p:nvPr/>
        </p:nvPicPr>
        <p:blipFill>
          <a:blip r:embed="rId5">
            <a:alphaModFix/>
          </a:blip>
          <a:stretch>
            <a:fillRect/>
          </a:stretch>
        </p:blipFill>
        <p:spPr>
          <a:xfrm>
            <a:off x="7258100" y="3104175"/>
            <a:ext cx="1744756" cy="20393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928225" y="40200"/>
            <a:ext cx="883800" cy="64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i="1">
                <a:solidFill>
                  <a:srgbClr val="93C47D"/>
                </a:solidFill>
                <a:latin typeface="Georgia"/>
                <a:ea typeface="Georgia"/>
                <a:cs typeface="Georgia"/>
                <a:sym typeface="Georgia"/>
              </a:rPr>
              <a:t>Use</a:t>
            </a:r>
            <a:endParaRPr i="1">
              <a:solidFill>
                <a:srgbClr val="93C47D"/>
              </a:solidFill>
              <a:latin typeface="Georgia"/>
              <a:ea typeface="Georgia"/>
              <a:cs typeface="Georgia"/>
              <a:sym typeface="Georgia"/>
            </a:endParaRPr>
          </a:p>
        </p:txBody>
      </p:sp>
      <p:sp>
        <p:nvSpPr>
          <p:cNvPr id="70" name="Google Shape;70;p15"/>
          <p:cNvSpPr txBox="1">
            <a:spLocks noGrp="1"/>
          </p:cNvSpPr>
          <p:nvPr>
            <p:ph type="body" idx="1"/>
          </p:nvPr>
        </p:nvSpPr>
        <p:spPr>
          <a:xfrm>
            <a:off x="0" y="612800"/>
            <a:ext cx="9144000" cy="4430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pl" sz="2100" i="1">
                <a:solidFill>
                  <a:srgbClr val="999999"/>
                </a:solidFill>
                <a:latin typeface="Montserrat"/>
                <a:ea typeface="Montserrat"/>
                <a:cs typeface="Montserrat"/>
                <a:sym typeface="Montserrat"/>
              </a:rPr>
              <a:t>Esperanto is by far the most famous and widespread project of the international language. There is a wide divergence in estimates regarding the number of Esperanto users. The estimate at the level of 1.5 million was made in the 1980s by prof. Sidney Culbert of the University of Washington in her study on the most used languages</a:t>
            </a:r>
            <a:r>
              <a:rPr lang="pl" i="1">
                <a:solidFill>
                  <a:srgbClr val="999999"/>
                </a:solidFill>
                <a:latin typeface="Montserrat"/>
                <a:ea typeface="Montserrat"/>
                <a:cs typeface="Montserrat"/>
                <a:sym typeface="Montserrat"/>
              </a:rPr>
              <a:t>.</a:t>
            </a:r>
            <a:endParaRPr i="1">
              <a:solidFill>
                <a:srgbClr val="999999"/>
              </a:solidFill>
              <a:latin typeface="Montserrat"/>
              <a:ea typeface="Montserrat"/>
              <a:cs typeface="Montserrat"/>
              <a:sym typeface="Montserrat"/>
            </a:endParaRPr>
          </a:p>
        </p:txBody>
      </p:sp>
      <p:pic>
        <p:nvPicPr>
          <p:cNvPr id="71" name="Google Shape;71;p15" descr="Podstawy języka esperanto, spróbujesz? - JĘZYKOWA SIŁKA"/>
          <p:cNvPicPr preferRelativeResize="0"/>
          <p:nvPr/>
        </p:nvPicPr>
        <p:blipFill>
          <a:blip r:embed="rId3">
            <a:alphaModFix/>
          </a:blip>
          <a:stretch>
            <a:fillRect/>
          </a:stretch>
        </p:blipFill>
        <p:spPr>
          <a:xfrm>
            <a:off x="1064825" y="3164475"/>
            <a:ext cx="3706950" cy="1708325"/>
          </a:xfrm>
          <a:prstGeom prst="rect">
            <a:avLst/>
          </a:prstGeom>
          <a:noFill/>
          <a:ln>
            <a:noFill/>
          </a:ln>
        </p:spPr>
      </p:pic>
      <p:pic>
        <p:nvPicPr>
          <p:cNvPr id="72" name="Google Shape;72;p15" descr="JĘZYK ESPERANTO. - ppt pobierz"/>
          <p:cNvPicPr preferRelativeResize="0"/>
          <p:nvPr/>
        </p:nvPicPr>
        <p:blipFill>
          <a:blip r:embed="rId4">
            <a:alphaModFix/>
          </a:blip>
          <a:stretch>
            <a:fillRect/>
          </a:stretch>
        </p:blipFill>
        <p:spPr>
          <a:xfrm>
            <a:off x="6007475" y="2782025"/>
            <a:ext cx="3136525" cy="2361476"/>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dir="r"/>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74475" y="475150"/>
            <a:ext cx="5786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i="1">
                <a:solidFill>
                  <a:srgbClr val="B4A7D6"/>
                </a:solidFill>
                <a:latin typeface="Georgia"/>
                <a:ea typeface="Georgia"/>
                <a:cs typeface="Georgia"/>
                <a:sym typeface="Georgia"/>
              </a:rPr>
              <a:t>Official status and recognition</a:t>
            </a:r>
            <a:endParaRPr i="1">
              <a:solidFill>
                <a:srgbClr val="B4A7D6"/>
              </a:solidFill>
              <a:latin typeface="Georgia"/>
              <a:ea typeface="Georgia"/>
              <a:cs typeface="Georgia"/>
              <a:sym typeface="Georgia"/>
            </a:endParaRPr>
          </a:p>
        </p:txBody>
      </p:sp>
      <p:sp>
        <p:nvSpPr>
          <p:cNvPr id="78" name="Google Shape;78;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pl"/>
              <a:t>Universala Esperanto-Asocio (World Esperanto Association, UEA) maintains official relations with UNESCO, the United Nations, UNICEF, the Council of Europe, the Organization of American States and the International Organization for Standardization (ISO). Efforts were made to award her the Nobel Prize in 2009, supported, inter alia, by by law by the Sejm of the Republic of Poland. In 2009, Mongola Esperanto-Societo (Mongolian Esperanto Association) became the 70th national Esperanto organization affiliated with UEA. National associations of Esperantists operate in 19 African and 21 Asiancountries.</a:t>
            </a:r>
            <a:endParaRPr/>
          </a:p>
        </p:txBody>
      </p:sp>
      <p:pic>
        <p:nvPicPr>
          <p:cNvPr id="79" name="Google Shape;79;p16" descr="Esperanto to kiepski pomysł | Racjonalista TV"/>
          <p:cNvPicPr preferRelativeResize="0"/>
          <p:nvPr/>
        </p:nvPicPr>
        <p:blipFill>
          <a:blip r:embed="rId3">
            <a:alphaModFix/>
          </a:blip>
          <a:stretch>
            <a:fillRect/>
          </a:stretch>
        </p:blipFill>
        <p:spPr>
          <a:xfrm>
            <a:off x="6531350" y="3475150"/>
            <a:ext cx="1618125" cy="1618125"/>
          </a:xfrm>
          <a:prstGeom prst="rect">
            <a:avLst/>
          </a:prstGeom>
          <a:noFill/>
          <a:ln>
            <a:noFill/>
          </a:ln>
        </p:spPr>
      </p:pic>
      <p:pic>
        <p:nvPicPr>
          <p:cNvPr id="80" name="Google Shape;80;p16" descr="Ciekawostki o języku esperanto - JĘZYKOWA SIŁKA"/>
          <p:cNvPicPr preferRelativeResize="0"/>
          <p:nvPr/>
        </p:nvPicPr>
        <p:blipFill>
          <a:blip r:embed="rId4">
            <a:alphaModFix/>
          </a:blip>
          <a:stretch>
            <a:fillRect/>
          </a:stretch>
        </p:blipFill>
        <p:spPr>
          <a:xfrm>
            <a:off x="0" y="0"/>
            <a:ext cx="1888650" cy="12591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285275" y="391775"/>
            <a:ext cx="2400600" cy="60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i="1">
                <a:solidFill>
                  <a:srgbClr val="93C47D"/>
                </a:solidFill>
                <a:latin typeface="Georgia"/>
                <a:ea typeface="Georgia"/>
                <a:cs typeface="Georgia"/>
                <a:sym typeface="Georgia"/>
              </a:rPr>
              <a:t>Teaching</a:t>
            </a:r>
            <a:endParaRPr i="1">
              <a:solidFill>
                <a:srgbClr val="93C47D"/>
              </a:solidFill>
              <a:latin typeface="Georgia"/>
              <a:ea typeface="Georgia"/>
              <a:cs typeface="Georgia"/>
              <a:sym typeface="Georgia"/>
            </a:endParaRPr>
          </a:p>
        </p:txBody>
      </p:sp>
      <p:sp>
        <p:nvSpPr>
          <p:cNvPr id="86" name="Google Shape;86;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pl" sz="2000" i="1">
                <a:latin typeface="Montserrat"/>
                <a:ea typeface="Montserrat"/>
                <a:cs typeface="Montserrat"/>
                <a:sym typeface="Montserrat"/>
              </a:rPr>
              <a:t>Some colleges include Esperanto in their linguistic programs, others offer Esperanto as a separate subject. The Adam Mickiewicz University in Poznań conducts 3-year studies in interlinguistics focusing on Esperanto and using it as the language of instruction.</a:t>
            </a:r>
            <a:r>
              <a:rPr lang="pl">
                <a:latin typeface="Montserrat"/>
                <a:ea typeface="Montserrat"/>
                <a:cs typeface="Montserrat"/>
                <a:sym typeface="Montserrat"/>
              </a:rPr>
              <a:t> </a:t>
            </a:r>
            <a:endParaRPr>
              <a:latin typeface="Montserrat"/>
              <a:ea typeface="Montserrat"/>
              <a:cs typeface="Montserrat"/>
              <a:sym typeface="Montserrat"/>
            </a:endParaRPr>
          </a:p>
        </p:txBody>
      </p:sp>
      <p:pic>
        <p:nvPicPr>
          <p:cNvPr id="87" name="Google Shape;87;p17" descr="Plik:Antoni Grabowski - Słownik języka esperanto Cz 2 Esperancko-polska.pdf  - Wikiźródła, wolna biblioteka"/>
          <p:cNvPicPr preferRelativeResize="0"/>
          <p:nvPr/>
        </p:nvPicPr>
        <p:blipFill>
          <a:blip r:embed="rId3">
            <a:alphaModFix/>
          </a:blip>
          <a:stretch>
            <a:fillRect/>
          </a:stretch>
        </p:blipFill>
        <p:spPr>
          <a:xfrm>
            <a:off x="6697006" y="2571750"/>
            <a:ext cx="1565419" cy="2571750"/>
          </a:xfrm>
          <a:prstGeom prst="rect">
            <a:avLst/>
          </a:prstGeom>
          <a:noFill/>
          <a:ln>
            <a:noFill/>
          </a:ln>
        </p:spPr>
      </p:pic>
      <p:pic>
        <p:nvPicPr>
          <p:cNvPr id="88" name="Google Shape;88;p17" descr="Jak powstał język esperanto."/>
          <p:cNvPicPr preferRelativeResize="0"/>
          <p:nvPr/>
        </p:nvPicPr>
        <p:blipFill>
          <a:blip r:embed="rId4">
            <a:alphaModFix/>
          </a:blip>
          <a:stretch>
            <a:fillRect/>
          </a:stretch>
        </p:blipFill>
        <p:spPr>
          <a:xfrm>
            <a:off x="1366225" y="3264925"/>
            <a:ext cx="2590800" cy="1714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dir="r"/>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084350" y="431950"/>
            <a:ext cx="2772300" cy="55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i="1">
                <a:solidFill>
                  <a:srgbClr val="B4A7D6"/>
                </a:solidFill>
                <a:latin typeface="Georgia"/>
                <a:ea typeface="Georgia"/>
                <a:cs typeface="Georgia"/>
                <a:sym typeface="Georgia"/>
              </a:rPr>
              <a:t>Grammar</a:t>
            </a:r>
            <a:endParaRPr i="1">
              <a:solidFill>
                <a:srgbClr val="B4A7D6"/>
              </a:solidFill>
              <a:latin typeface="Georgia"/>
              <a:ea typeface="Georgia"/>
              <a:cs typeface="Georgia"/>
              <a:sym typeface="Georgia"/>
            </a:endParaRPr>
          </a:p>
        </p:txBody>
      </p:sp>
      <p:sp>
        <p:nvSpPr>
          <p:cNvPr id="94" name="Google Shape;94;p18"/>
          <p:cNvSpPr txBox="1">
            <a:spLocks noGrp="1"/>
          </p:cNvSpPr>
          <p:nvPr>
            <p:ph type="body" idx="1"/>
          </p:nvPr>
        </p:nvSpPr>
        <p:spPr>
          <a:xfrm>
            <a:off x="0" y="-75"/>
            <a:ext cx="9194100" cy="5254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666666"/>
              </a:buClr>
              <a:buSzPts val="1800"/>
              <a:buFont typeface="Montserrat"/>
              <a:buChar char="●"/>
            </a:pPr>
            <a:r>
              <a:rPr lang="pl" i="1">
                <a:solidFill>
                  <a:srgbClr val="666666"/>
                </a:solidFill>
                <a:latin typeface="Montserrat"/>
                <a:ea typeface="Montserrat"/>
                <a:cs typeface="Montserrat"/>
                <a:sym typeface="Montserrat"/>
              </a:rPr>
              <a:t>nouns end in o</a:t>
            </a:r>
            <a:endParaRPr i="1">
              <a:solidFill>
                <a:srgbClr val="666666"/>
              </a:solidFill>
              <a:latin typeface="Montserrat"/>
              <a:ea typeface="Montserrat"/>
              <a:cs typeface="Montserrat"/>
              <a:sym typeface="Montserrat"/>
            </a:endParaRPr>
          </a:p>
          <a:p>
            <a:pPr marL="457200" lvl="0" indent="-342900" algn="l" rtl="0">
              <a:spcBef>
                <a:spcPts val="0"/>
              </a:spcBef>
              <a:spcAft>
                <a:spcPts val="0"/>
              </a:spcAft>
              <a:buClr>
                <a:srgbClr val="666666"/>
              </a:buClr>
              <a:buSzPts val="1800"/>
              <a:buFont typeface="Montserrat"/>
              <a:buChar char="●"/>
            </a:pPr>
            <a:r>
              <a:rPr lang="pl" i="1">
                <a:solidFill>
                  <a:srgbClr val="666666"/>
                </a:solidFill>
                <a:latin typeface="Montserrat"/>
                <a:ea typeface="Montserrat"/>
                <a:cs typeface="Montserrat"/>
                <a:sym typeface="Montserrat"/>
              </a:rPr>
              <a:t>adjectives end in a</a:t>
            </a:r>
            <a:endParaRPr i="1">
              <a:solidFill>
                <a:srgbClr val="666666"/>
              </a:solidFill>
              <a:latin typeface="Montserrat"/>
              <a:ea typeface="Montserrat"/>
              <a:cs typeface="Montserrat"/>
              <a:sym typeface="Montserrat"/>
            </a:endParaRPr>
          </a:p>
          <a:p>
            <a:pPr marL="457200" lvl="0" indent="-342900" algn="l" rtl="0">
              <a:spcBef>
                <a:spcPts val="0"/>
              </a:spcBef>
              <a:spcAft>
                <a:spcPts val="0"/>
              </a:spcAft>
              <a:buClr>
                <a:srgbClr val="666666"/>
              </a:buClr>
              <a:buSzPts val="1800"/>
              <a:buFont typeface="Montserrat"/>
              <a:buChar char="●"/>
            </a:pPr>
            <a:r>
              <a:rPr lang="pl" i="1">
                <a:solidFill>
                  <a:srgbClr val="666666"/>
                </a:solidFill>
                <a:latin typeface="Montserrat"/>
                <a:ea typeface="Montserrat"/>
                <a:cs typeface="Montserrat"/>
                <a:sym typeface="Montserrat"/>
              </a:rPr>
              <a:t>adverbs end in e</a:t>
            </a:r>
            <a:endParaRPr i="1">
              <a:solidFill>
                <a:srgbClr val="666666"/>
              </a:solidFill>
              <a:latin typeface="Montserrat"/>
              <a:ea typeface="Montserrat"/>
              <a:cs typeface="Montserrat"/>
              <a:sym typeface="Montserrat"/>
            </a:endParaRPr>
          </a:p>
          <a:p>
            <a:pPr marL="457200" lvl="0" indent="-342900" algn="l" rtl="0">
              <a:spcBef>
                <a:spcPts val="0"/>
              </a:spcBef>
              <a:spcAft>
                <a:spcPts val="0"/>
              </a:spcAft>
              <a:buClr>
                <a:srgbClr val="666666"/>
              </a:buClr>
              <a:buSzPts val="1800"/>
              <a:buFont typeface="Montserrat"/>
              <a:buChar char="●"/>
            </a:pPr>
            <a:r>
              <a:rPr lang="pl" i="1">
                <a:solidFill>
                  <a:srgbClr val="666666"/>
                </a:solidFill>
                <a:latin typeface="Montserrat"/>
                <a:ea typeface="Montserrat"/>
                <a:cs typeface="Montserrat"/>
                <a:sym typeface="Montserrat"/>
              </a:rPr>
              <a:t>plural words ending j (pronounced "y" to "yellow")</a:t>
            </a:r>
            <a:endParaRPr i="1">
              <a:solidFill>
                <a:srgbClr val="666666"/>
              </a:solidFill>
              <a:latin typeface="Montserrat"/>
              <a:ea typeface="Montserrat"/>
              <a:cs typeface="Montserrat"/>
              <a:sym typeface="Montserrat"/>
            </a:endParaRPr>
          </a:p>
          <a:p>
            <a:pPr marL="0" lvl="0" indent="0" algn="l" rtl="0">
              <a:spcBef>
                <a:spcPts val="1600"/>
              </a:spcBef>
              <a:spcAft>
                <a:spcPts val="0"/>
              </a:spcAft>
              <a:buNone/>
            </a:pPr>
            <a:r>
              <a:rPr lang="pl" sz="2100">
                <a:solidFill>
                  <a:srgbClr val="CC0000"/>
                </a:solidFill>
                <a:highlight>
                  <a:srgbClr val="FFFFFF"/>
                </a:highlight>
                <a:latin typeface="Georgia"/>
                <a:ea typeface="Georgia"/>
                <a:cs typeface="Georgia"/>
                <a:sym typeface="Georgia"/>
              </a:rPr>
              <a:t>The vocabulary is changed by adding a suffix (change to the end of a word) or a prefix (change to the beginning of a word)</a:t>
            </a:r>
            <a:endParaRPr sz="2100">
              <a:solidFill>
                <a:srgbClr val="CC0000"/>
              </a:solidFill>
              <a:highlight>
                <a:srgbClr val="FFFFFF"/>
              </a:highlight>
              <a:latin typeface="Georgia"/>
              <a:ea typeface="Georgia"/>
              <a:cs typeface="Georgia"/>
              <a:sym typeface="Georgia"/>
            </a:endParaRPr>
          </a:p>
          <a:p>
            <a:pPr marL="0" lvl="0" indent="0" algn="l" rtl="0">
              <a:spcBef>
                <a:spcPts val="1600"/>
              </a:spcBef>
              <a:spcAft>
                <a:spcPts val="0"/>
              </a:spcAft>
              <a:buNone/>
            </a:pPr>
            <a:r>
              <a:rPr lang="pl" sz="1400" i="1">
                <a:solidFill>
                  <a:srgbClr val="999999"/>
                </a:solidFill>
                <a:highlight>
                  <a:srgbClr val="FFFFFF"/>
                </a:highlight>
                <a:latin typeface="Montserrat"/>
                <a:ea typeface="Montserrat"/>
                <a:cs typeface="Montserrat"/>
                <a:sym typeface="Montserrat"/>
              </a:rPr>
              <a:t>to say the opposite of the word (just as we do with "im possible" and "un breakable"), we add mal at the beginning of that. So bela, which means "beautiful / handsome", becomes malbela ("ugly").</a:t>
            </a:r>
            <a:endParaRPr sz="1400" i="1">
              <a:solidFill>
                <a:srgbClr val="999999"/>
              </a:solidFill>
              <a:highlight>
                <a:srgbClr val="FFFFFF"/>
              </a:highlight>
              <a:latin typeface="Montserrat"/>
              <a:ea typeface="Montserrat"/>
              <a:cs typeface="Montserrat"/>
              <a:sym typeface="Montserrat"/>
            </a:endParaRPr>
          </a:p>
          <a:p>
            <a:pPr marL="0" lvl="0" indent="0" algn="l" rtl="0">
              <a:spcBef>
                <a:spcPts val="1600"/>
              </a:spcBef>
              <a:spcAft>
                <a:spcPts val="0"/>
              </a:spcAft>
              <a:buClr>
                <a:schemeClr val="dk1"/>
              </a:buClr>
              <a:buSzPts val="1100"/>
              <a:buFont typeface="Arial"/>
              <a:buNone/>
            </a:pPr>
            <a:r>
              <a:rPr lang="pl" sz="1400" i="1">
                <a:solidFill>
                  <a:srgbClr val="999999"/>
                </a:solidFill>
                <a:highlight>
                  <a:srgbClr val="FFFFFF"/>
                </a:highlight>
                <a:latin typeface="Montserrat"/>
                <a:ea typeface="Montserrat"/>
                <a:cs typeface="Montserrat"/>
                <a:sym typeface="Montserrat"/>
              </a:rPr>
              <a:t>for diminutives (words that have been changed to make them look smaller or prettier, e.g. "dropl et" and "dog gy"), add et just before the last o (because, as said before, all nouns end in o) . Libro means "book", libreto means "book".</a:t>
            </a:r>
            <a:endParaRPr sz="1400" i="1">
              <a:solidFill>
                <a:srgbClr val="999999"/>
              </a:solidFill>
              <a:highlight>
                <a:srgbClr val="FFFFFF"/>
              </a:highlight>
              <a:latin typeface="Montserrat"/>
              <a:ea typeface="Montserrat"/>
              <a:cs typeface="Montserrat"/>
              <a:sym typeface="Montserrat"/>
            </a:endParaRPr>
          </a:p>
          <a:p>
            <a:pPr marL="0" lvl="0" indent="0" algn="l" rtl="0">
              <a:spcBef>
                <a:spcPts val="1600"/>
              </a:spcBef>
              <a:spcAft>
                <a:spcPts val="0"/>
              </a:spcAft>
              <a:buNone/>
            </a:pPr>
            <a:r>
              <a:rPr lang="pl" sz="1400" i="1">
                <a:solidFill>
                  <a:srgbClr val="999999"/>
                </a:solidFill>
                <a:highlight>
                  <a:srgbClr val="FFFFFF"/>
                </a:highlight>
                <a:latin typeface="Montserrat"/>
                <a:ea typeface="Montserrat"/>
                <a:cs typeface="Montserrat"/>
                <a:sym typeface="Montserrat"/>
              </a:rPr>
              <a:t>in the case of extensions (words that are changed to make them appear larger, eg "super market" and "grand master") we add eg at the end of words. Rivero is "river", riverego means "big river".</a:t>
            </a:r>
            <a:endParaRPr sz="1400" i="1">
              <a:solidFill>
                <a:srgbClr val="999999"/>
              </a:solidFill>
              <a:highlight>
                <a:srgbClr val="FFFFFF"/>
              </a:highlight>
              <a:latin typeface="Montserrat"/>
              <a:ea typeface="Montserrat"/>
              <a:cs typeface="Montserrat"/>
              <a:sym typeface="Montserrat"/>
            </a:endParaRPr>
          </a:p>
          <a:p>
            <a:pPr marL="0" lvl="0" indent="0" algn="l" rtl="0">
              <a:spcBef>
                <a:spcPts val="1600"/>
              </a:spcBef>
              <a:spcAft>
                <a:spcPts val="0"/>
              </a:spcAft>
              <a:buClr>
                <a:schemeClr val="dk1"/>
              </a:buClr>
              <a:buSzPts val="1100"/>
              <a:buFont typeface="Arial"/>
              <a:buNone/>
            </a:pPr>
            <a:r>
              <a:rPr lang="pl" sz="1100" i="1">
                <a:solidFill>
                  <a:srgbClr val="38761D"/>
                </a:solidFill>
                <a:highlight>
                  <a:srgbClr val="FFFFFF"/>
                </a:highlight>
                <a:latin typeface="Georgia"/>
                <a:ea typeface="Georgia"/>
                <a:cs typeface="Georgia"/>
                <a:sym typeface="Georgia"/>
              </a:rPr>
              <a:t>Language is also efficient because it doesn't contain many words. For example, to express a group of the same kind, such as a herd of cows, simply add an aro to the end. Bovino is a word meaning "cow" and bovinaro means "herd of cows".</a:t>
            </a:r>
            <a:endParaRPr sz="1100" i="1">
              <a:solidFill>
                <a:srgbClr val="38761D"/>
              </a:solidFill>
              <a:highlight>
                <a:srgbClr val="FFFFFF"/>
              </a:highlight>
              <a:latin typeface="Georgia"/>
              <a:ea typeface="Georgia"/>
              <a:cs typeface="Georgia"/>
              <a:sym typeface="Georgia"/>
            </a:endParaRPr>
          </a:p>
          <a:p>
            <a:pPr marL="0" lvl="0" indent="0" algn="l" rtl="0">
              <a:spcBef>
                <a:spcPts val="1600"/>
              </a:spcBef>
              <a:spcAft>
                <a:spcPts val="0"/>
              </a:spcAft>
              <a:buNone/>
            </a:pPr>
            <a:endParaRPr sz="2100">
              <a:solidFill>
                <a:srgbClr val="CC0000"/>
              </a:solidFill>
              <a:highlight>
                <a:srgbClr val="FFFFFF"/>
              </a:highlight>
              <a:latin typeface="Georgia"/>
              <a:ea typeface="Georgia"/>
              <a:cs typeface="Georgia"/>
              <a:sym typeface="Georgia"/>
            </a:endParaRPr>
          </a:p>
          <a:p>
            <a:pPr marL="45720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95" name="Google Shape;95;p18" descr="Esperanto – Wikipedia, wolna encyklopedia"/>
          <p:cNvPicPr preferRelativeResize="0"/>
          <p:nvPr/>
        </p:nvPicPr>
        <p:blipFill>
          <a:blip r:embed="rId3">
            <a:alphaModFix/>
          </a:blip>
          <a:stretch>
            <a:fillRect/>
          </a:stretch>
        </p:blipFill>
        <p:spPr>
          <a:xfrm>
            <a:off x="6519775" y="-23675"/>
            <a:ext cx="2300525" cy="16103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466125" y="53250"/>
            <a:ext cx="1767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i="1">
                <a:solidFill>
                  <a:srgbClr val="93C47D"/>
                </a:solidFill>
                <a:latin typeface="Georgia"/>
                <a:ea typeface="Georgia"/>
                <a:cs typeface="Georgia"/>
                <a:sym typeface="Georgia"/>
              </a:rPr>
              <a:t>Music</a:t>
            </a:r>
            <a:endParaRPr i="1">
              <a:solidFill>
                <a:srgbClr val="93C47D"/>
              </a:solidFill>
              <a:latin typeface="Georgia"/>
              <a:ea typeface="Georgia"/>
              <a:cs typeface="Georgia"/>
              <a:sym typeface="Georgia"/>
            </a:endParaRPr>
          </a:p>
        </p:txBody>
      </p:sp>
      <p:sp>
        <p:nvSpPr>
          <p:cNvPr id="101" name="Google Shape;101;p19"/>
          <p:cNvSpPr txBox="1">
            <a:spLocks noGrp="1"/>
          </p:cNvSpPr>
          <p:nvPr>
            <p:ph type="body" idx="1"/>
          </p:nvPr>
        </p:nvSpPr>
        <p:spPr>
          <a:xfrm>
            <a:off x="-25" y="673075"/>
            <a:ext cx="9144000" cy="447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sz="1750" i="1">
                <a:solidFill>
                  <a:srgbClr val="666666"/>
                </a:solidFill>
                <a:highlight>
                  <a:srgbClr val="FFFFFF"/>
                </a:highlight>
                <a:latin typeface="Montserrat"/>
                <a:ea typeface="Montserrat"/>
                <a:cs typeface="Montserrat"/>
                <a:sym typeface="Montserrat"/>
              </a:rPr>
              <a:t>Music performed in Esperanto covers a variety of genres such as folk songs, rock, cabaret songs, solo and choral works, and opera. Active performers include the Swedish band La Perdita Generacio, the Occitan singer JoMo, the Finnish band Dolchamar, the Kazakh duo Ĵomart kaj Nataŝa, the Frisian group Kajto and the Polish bard Georgo Handzlik. Some famous composers and artists, such as Elvis Costello and Michael Jackson, have also recorded in Esperanto, composed pieces inspired by this language, or used it in their promotional material.</a:t>
            </a:r>
            <a:endParaRPr sz="1750" i="1">
              <a:solidFill>
                <a:srgbClr val="666666"/>
              </a:solidFill>
              <a:highlight>
                <a:srgbClr val="FFFFFF"/>
              </a:highlight>
              <a:latin typeface="Montserrat"/>
              <a:ea typeface="Montserrat"/>
              <a:cs typeface="Montserrat"/>
              <a:sym typeface="Montserrat"/>
            </a:endParaRPr>
          </a:p>
          <a:p>
            <a:pPr marL="0" lvl="0" indent="0" algn="l" rtl="0">
              <a:spcBef>
                <a:spcPts val="1600"/>
              </a:spcBef>
              <a:spcAft>
                <a:spcPts val="0"/>
              </a:spcAft>
              <a:buNone/>
            </a:pPr>
            <a:r>
              <a:rPr lang="pl" sz="1150" i="1">
                <a:solidFill>
                  <a:srgbClr val="E69138"/>
                </a:solidFill>
                <a:highlight>
                  <a:srgbClr val="FFFFFF"/>
                </a:highlight>
                <a:latin typeface="Georgia"/>
                <a:ea typeface="Georgia"/>
                <a:cs typeface="Georgia"/>
                <a:sym typeface="Georgia"/>
              </a:rPr>
              <a:t>The band, popular in the 1980s in Czechoslovakia, after the great success of their first album (250 thousand copies sold), also recorded its Esperanto version. Classical works for orchestra and choir with Esperanto texts include Lou Harrison's La Koro Sutro and the first symphony in Esperanto by David Gaines. In Toulouse, France, the Vinilkosmo record label specializes in the production of Esperanto music. The main online collection of song lyrics in Esperanto KantarViki exceeded 3,000 songs in April 2013, including both original and adapted from other languages.</a:t>
            </a:r>
            <a:endParaRPr sz="1250" i="1">
              <a:solidFill>
                <a:srgbClr val="E69138"/>
              </a:solidFill>
              <a:highlight>
                <a:srgbClr val="FFFFFF"/>
              </a:highlight>
              <a:latin typeface="Georgia"/>
              <a:ea typeface="Georgia"/>
              <a:cs typeface="Georgia"/>
              <a:sym typeface="Georgia"/>
            </a:endParaRPr>
          </a:p>
          <a:p>
            <a:pPr marL="0" lvl="0" indent="0" algn="l" rtl="0">
              <a:spcBef>
                <a:spcPts val="1600"/>
              </a:spcBef>
              <a:spcAft>
                <a:spcPts val="1600"/>
              </a:spcAft>
              <a:buNone/>
            </a:pPr>
            <a:endParaRPr sz="1750" i="1">
              <a:solidFill>
                <a:srgbClr val="666666"/>
              </a:solidFill>
              <a:highlight>
                <a:srgbClr val="FFFFFF"/>
              </a:highlight>
              <a:latin typeface="Montserrat"/>
              <a:ea typeface="Montserrat"/>
              <a:cs typeface="Montserrat"/>
              <a:sym typeface="Montserrat"/>
            </a:endParaRPr>
          </a:p>
        </p:txBody>
      </p:sp>
      <p:pic>
        <p:nvPicPr>
          <p:cNvPr id="102" name="Google Shape;102;p19" descr="Taniec, muzyka, opowieści z Kuby. Rodzina Torres w Białymstoku [ZDJĘCIA]"/>
          <p:cNvPicPr preferRelativeResize="0"/>
          <p:nvPr/>
        </p:nvPicPr>
        <p:blipFill>
          <a:blip r:embed="rId3">
            <a:alphaModFix/>
          </a:blip>
          <a:stretch>
            <a:fillRect/>
          </a:stretch>
        </p:blipFill>
        <p:spPr>
          <a:xfrm>
            <a:off x="2270375" y="4251250"/>
            <a:ext cx="1583659" cy="892125"/>
          </a:xfrm>
          <a:prstGeom prst="rect">
            <a:avLst/>
          </a:prstGeom>
          <a:noFill/>
          <a:ln>
            <a:noFill/>
          </a:ln>
        </p:spPr>
      </p:pic>
      <p:pic>
        <p:nvPicPr>
          <p:cNvPr id="103" name="Google Shape;103;p19" descr="Michael Jackson - król popu i ikona mody. Z okazji 11. rocznicy śmierci  przypominamy jego największe kreacje | Moda i Trendy"/>
          <p:cNvPicPr preferRelativeResize="0"/>
          <p:nvPr/>
        </p:nvPicPr>
        <p:blipFill>
          <a:blip r:embed="rId4">
            <a:alphaModFix/>
          </a:blip>
          <a:stretch>
            <a:fillRect/>
          </a:stretch>
        </p:blipFill>
        <p:spPr>
          <a:xfrm>
            <a:off x="7910550" y="0"/>
            <a:ext cx="1233450" cy="8223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push dir="r"/>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2853050" y="0"/>
            <a:ext cx="2551800" cy="62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i="1">
                <a:solidFill>
                  <a:srgbClr val="B4A7D6"/>
                </a:solidFill>
              </a:rPr>
              <a:t>Classification</a:t>
            </a:r>
            <a:endParaRPr i="1">
              <a:solidFill>
                <a:srgbClr val="B4A7D6"/>
              </a:solidFill>
            </a:endParaRPr>
          </a:p>
        </p:txBody>
      </p:sp>
      <p:sp>
        <p:nvSpPr>
          <p:cNvPr id="109" name="Google Shape;109;p20"/>
          <p:cNvSpPr txBox="1">
            <a:spLocks noGrp="1"/>
          </p:cNvSpPr>
          <p:nvPr>
            <p:ph type="body" idx="1"/>
          </p:nvPr>
        </p:nvSpPr>
        <p:spPr>
          <a:xfrm>
            <a:off x="0" y="625800"/>
            <a:ext cx="9144000" cy="451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pl" i="1">
                <a:latin typeface="Montserrat"/>
                <a:ea typeface="Montserrat"/>
                <a:cs typeface="Montserrat"/>
                <a:sym typeface="Montserrat"/>
              </a:rPr>
              <a:t>Esperanto is an artificial language and is therefore not genealogically related to any ethnic language. They can be described as a language with an eminently Latin and Germanic vocabulary. From the point of view of morphology, it is a mostly agglutinating language with little analytical tendency. Phonology, grammar, lexis and semantics are essentially based on Indo-European languages ​​from Europe. Pragmatic and other aspects were not defined in Zamenhof's original writings.</a:t>
            </a:r>
            <a:endParaRPr i="1">
              <a:latin typeface="Montserrat"/>
              <a:ea typeface="Montserrat"/>
              <a:cs typeface="Montserrat"/>
              <a:sym typeface="Montserrat"/>
            </a:endParaRPr>
          </a:p>
          <a:p>
            <a:pPr marL="0" lvl="0" indent="0" algn="l" rtl="0">
              <a:spcBef>
                <a:spcPts val="1600"/>
              </a:spcBef>
              <a:spcAft>
                <a:spcPts val="0"/>
              </a:spcAft>
              <a:buClr>
                <a:schemeClr val="dk1"/>
              </a:buClr>
              <a:buSzPts val="1100"/>
              <a:buFont typeface="Arial"/>
              <a:buNone/>
            </a:pPr>
            <a:r>
              <a:rPr lang="pl" i="1">
                <a:solidFill>
                  <a:srgbClr val="741B47"/>
                </a:solidFill>
                <a:latin typeface="Comfortaa"/>
                <a:ea typeface="Comfortaa"/>
                <a:cs typeface="Comfortaa"/>
                <a:sym typeface="Comfortaa"/>
              </a:rPr>
              <a:t>T</a:t>
            </a:r>
            <a:r>
              <a:rPr lang="pl" i="1">
                <a:solidFill>
                  <a:srgbClr val="666666"/>
                </a:solidFill>
                <a:latin typeface="Comfortaa"/>
                <a:ea typeface="Comfortaa"/>
                <a:cs typeface="Comfortaa"/>
                <a:sym typeface="Comfortaa"/>
              </a:rPr>
              <a:t>ypologically Esperanto is a post-positional language and the default sentence order is SVO. Adjectives can be freely placed before or after the nouns they define, but they are more often placed before a noun. New words are created through extensive prefixing and suffixing.</a:t>
            </a:r>
            <a:endParaRPr i="1">
              <a:solidFill>
                <a:srgbClr val="666666"/>
              </a:solidFill>
              <a:latin typeface="Comfortaa"/>
              <a:ea typeface="Comfortaa"/>
              <a:cs typeface="Comfortaa"/>
              <a:sym typeface="Comfortaa"/>
            </a:endParaRPr>
          </a:p>
          <a:p>
            <a:pPr marL="0" lvl="0" indent="0" algn="l" rtl="0">
              <a:spcBef>
                <a:spcPts val="1600"/>
              </a:spcBef>
              <a:spcAft>
                <a:spcPts val="1600"/>
              </a:spcAft>
              <a:buNone/>
            </a:pPr>
            <a:endParaRPr/>
          </a:p>
        </p:txBody>
      </p:sp>
      <p:pic>
        <p:nvPicPr>
          <p:cNvPr id="110" name="Google Shape;110;p20" descr="BEZPŁATNY KURS JĘZYKA ESPERANTO | Łódzki Dom Kultury"/>
          <p:cNvPicPr preferRelativeResize="0"/>
          <p:nvPr/>
        </p:nvPicPr>
        <p:blipFill>
          <a:blip r:embed="rId3">
            <a:alphaModFix/>
          </a:blip>
          <a:stretch>
            <a:fillRect/>
          </a:stretch>
        </p:blipFill>
        <p:spPr>
          <a:xfrm>
            <a:off x="7223998" y="4016400"/>
            <a:ext cx="1920002" cy="11271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836</Words>
  <Application>Microsoft Office PowerPoint</Application>
  <PresentationFormat>Pokaz na ekranie (16:9)</PresentationFormat>
  <Paragraphs>26</Paragraphs>
  <Slides>8</Slides>
  <Notes>8</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vt:i4>
      </vt:variant>
    </vt:vector>
  </HeadingPairs>
  <TitlesOfParts>
    <vt:vector size="13" baseType="lpstr">
      <vt:lpstr>Montserrat</vt:lpstr>
      <vt:lpstr>Arial</vt:lpstr>
      <vt:lpstr>Comfortaa</vt:lpstr>
      <vt:lpstr>Georgia</vt:lpstr>
      <vt:lpstr>Simple Light</vt:lpstr>
      <vt:lpstr>Language Esperanto </vt:lpstr>
      <vt:lpstr>Origin</vt:lpstr>
      <vt:lpstr>Use</vt:lpstr>
      <vt:lpstr>Official status and recognition</vt:lpstr>
      <vt:lpstr>Teaching</vt:lpstr>
      <vt:lpstr>Grammar</vt:lpstr>
      <vt:lpstr>Music</vt:lpstr>
      <vt:lpstr>Classification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Esperanto </dc:title>
  <dc:creator>e-zsg</dc:creator>
  <cp:lastModifiedBy>e-zsg</cp:lastModifiedBy>
  <cp:revision>1</cp:revision>
  <dcterms:modified xsi:type="dcterms:W3CDTF">2021-05-24T09:23:55Z</dcterms:modified>
</cp:coreProperties>
</file>