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Nunito" panose="020B0604020202020204" charset="-18"/>
      <p:regular r:id="rId12"/>
      <p:bold r:id="rId13"/>
      <p:italic r:id="rId14"/>
      <p:boldItalic r:id="rId15"/>
    </p:embeddedFont>
    <p:embeddedFont>
      <p:font typeface="Calibri" panose="020F050202020403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ec6b07b3b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bec6b07b3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ec6b07b3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bec6b07b3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c6b07b3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ec6b07b3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ec6b07b3b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ec6b07b3b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ec6b07b3b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ec6b07b3b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ec6b07b3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ec6b07b3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ec6b07b3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bec6b07b3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ec6b07b3b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ec6b07b3b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pl"/>
              <a:t>What is Esperanto?</a:t>
            </a:r>
            <a:endParaRPr/>
          </a:p>
        </p:txBody>
      </p:sp>
      <p:sp>
        <p:nvSpPr>
          <p:cNvPr id="129" name="Google Shape;129;p13"/>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l"/>
              <a:t>Michał Łuszczewski 1 TFP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pl" sz="1900">
                <a:solidFill>
                  <a:schemeClr val="dk2"/>
                </a:solidFill>
                <a:latin typeface="Calibri"/>
                <a:ea typeface="Calibri"/>
                <a:cs typeface="Calibri"/>
                <a:sym typeface="Calibri"/>
              </a:rPr>
              <a:t>It’s a language that is particularly useful for international communication.</a:t>
            </a:r>
            <a:endParaRPr sz="3600"/>
          </a:p>
        </p:txBody>
      </p:sp>
      <p:sp>
        <p:nvSpPr>
          <p:cNvPr id="135" name="Google Shape;135;p14"/>
          <p:cNvSpPr txBox="1">
            <a:spLocks noGrp="1"/>
          </p:cNvSpPr>
          <p:nvPr>
            <p:ph type="body" idx="1"/>
          </p:nvPr>
        </p:nvSpPr>
        <p:spPr>
          <a:xfrm>
            <a:off x="701625" y="2038475"/>
            <a:ext cx="7623300" cy="240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36" name="Google Shape;136;p14"/>
          <p:cNvPicPr preferRelativeResize="0"/>
          <p:nvPr/>
        </p:nvPicPr>
        <p:blipFill>
          <a:blip r:embed="rId3">
            <a:alphaModFix/>
          </a:blip>
          <a:stretch>
            <a:fillRect/>
          </a:stretch>
        </p:blipFill>
        <p:spPr>
          <a:xfrm>
            <a:off x="4650725" y="2384625"/>
            <a:ext cx="4092701" cy="2182775"/>
          </a:xfrm>
          <a:prstGeom prst="rect">
            <a:avLst/>
          </a:prstGeom>
          <a:noFill/>
          <a:ln>
            <a:noFill/>
          </a:ln>
        </p:spPr>
      </p:pic>
      <p:pic>
        <p:nvPicPr>
          <p:cNvPr id="137" name="Google Shape;137;p14"/>
          <p:cNvPicPr preferRelativeResize="0"/>
          <p:nvPr/>
        </p:nvPicPr>
        <p:blipFill>
          <a:blip r:embed="rId4">
            <a:alphaModFix/>
          </a:blip>
          <a:stretch>
            <a:fillRect/>
          </a:stretch>
        </p:blipFill>
        <p:spPr>
          <a:xfrm>
            <a:off x="536126" y="1507250"/>
            <a:ext cx="3814126" cy="2456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43" name="Google Shape;143;p15"/>
          <p:cNvSpPr txBox="1">
            <a:spLocks noGrp="1"/>
          </p:cNvSpPr>
          <p:nvPr>
            <p:ph type="body" idx="1"/>
          </p:nvPr>
        </p:nvSpPr>
        <p:spPr>
          <a:xfrm>
            <a:off x="782125" y="452775"/>
            <a:ext cx="7542600" cy="3986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sz="1800">
                <a:solidFill>
                  <a:schemeClr val="lt1"/>
                </a:solidFill>
                <a:latin typeface="Nunito"/>
                <a:ea typeface="Nunito"/>
                <a:cs typeface="Nunito"/>
                <a:sym typeface="Nunito"/>
              </a:rPr>
              <a:t>The language was initiated by Ludwig Lazar Zamenhof. He created the grammar on the basis of European languages. The vocabulary is mostly based on Romance languages, although there are also worlds germanic and other languages.</a:t>
            </a:r>
            <a:endParaRPr sz="1800"/>
          </a:p>
        </p:txBody>
      </p:sp>
      <p:pic>
        <p:nvPicPr>
          <p:cNvPr id="144" name="Google Shape;144;p15"/>
          <p:cNvPicPr preferRelativeResize="0"/>
          <p:nvPr/>
        </p:nvPicPr>
        <p:blipFill>
          <a:blip r:embed="rId3">
            <a:alphaModFix/>
          </a:blip>
          <a:stretch>
            <a:fillRect/>
          </a:stretch>
        </p:blipFill>
        <p:spPr>
          <a:xfrm>
            <a:off x="4999950" y="1632500"/>
            <a:ext cx="3324900" cy="2806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50" name="Google Shape;150;p16"/>
          <p:cNvSpPr txBox="1">
            <a:spLocks noGrp="1"/>
          </p:cNvSpPr>
          <p:nvPr>
            <p:ph type="body" idx="1"/>
          </p:nvPr>
        </p:nvSpPr>
        <p:spPr>
          <a:xfrm>
            <a:off x="819150" y="581550"/>
            <a:ext cx="7505700" cy="385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000">
                <a:solidFill>
                  <a:schemeClr val="lt1"/>
                </a:solidFill>
                <a:latin typeface="Nunito"/>
                <a:ea typeface="Nunito"/>
                <a:cs typeface="Nunito"/>
                <a:sym typeface="Nunito"/>
              </a:rPr>
              <a:t>1878</a:t>
            </a:r>
            <a:endParaRPr sz="2000">
              <a:solidFill>
                <a:schemeClr val="lt1"/>
              </a:solidFill>
              <a:latin typeface="Nunito"/>
              <a:ea typeface="Nunito"/>
              <a:cs typeface="Nunito"/>
              <a:sym typeface="Nunito"/>
            </a:endParaRPr>
          </a:p>
          <a:p>
            <a:pPr marL="0" lvl="0" indent="0" algn="l" rtl="0">
              <a:spcBef>
                <a:spcPts val="1200"/>
              </a:spcBef>
              <a:spcAft>
                <a:spcPts val="0"/>
              </a:spcAft>
              <a:buNone/>
            </a:pPr>
            <a:r>
              <a:rPr lang="pl" sz="1600">
                <a:solidFill>
                  <a:schemeClr val="lt1"/>
                </a:solidFill>
                <a:latin typeface="Nunito"/>
                <a:ea typeface="Nunito"/>
                <a:cs typeface="Nunito"/>
                <a:sym typeface="Nunito"/>
              </a:rPr>
              <a:t>The first primitive version of Esperanto, whitch Zamenhof named Lingwe Uniwersala, is completed. However, it differents considerably from mordern Esperanto.</a:t>
            </a:r>
            <a:endParaRPr sz="1600">
              <a:solidFill>
                <a:schemeClr val="lt1"/>
              </a:solidFill>
              <a:latin typeface="Nunito"/>
              <a:ea typeface="Nunito"/>
              <a:cs typeface="Nunito"/>
              <a:sym typeface="Nunito"/>
            </a:endParaRPr>
          </a:p>
          <a:p>
            <a:pPr marL="0" lvl="0" indent="0" algn="l" rtl="0">
              <a:spcBef>
                <a:spcPts val="1200"/>
              </a:spcBef>
              <a:spcAft>
                <a:spcPts val="1200"/>
              </a:spcAft>
              <a:buNone/>
            </a:pPr>
            <a:endParaRPr sz="1600">
              <a:solidFill>
                <a:schemeClr val="lt1"/>
              </a:solidFill>
              <a:latin typeface="Nunito"/>
              <a:ea typeface="Nunito"/>
              <a:cs typeface="Nunito"/>
              <a:sym typeface="Nunito"/>
            </a:endParaRPr>
          </a:p>
        </p:txBody>
      </p:sp>
      <p:pic>
        <p:nvPicPr>
          <p:cNvPr id="151" name="Google Shape;151;p16"/>
          <p:cNvPicPr preferRelativeResize="0"/>
          <p:nvPr/>
        </p:nvPicPr>
        <p:blipFill>
          <a:blip r:embed="rId3">
            <a:alphaModFix/>
          </a:blip>
          <a:stretch>
            <a:fillRect/>
          </a:stretch>
        </p:blipFill>
        <p:spPr>
          <a:xfrm>
            <a:off x="4572006" y="1849050"/>
            <a:ext cx="3583875" cy="26844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57" name="Google Shape;157;p17"/>
          <p:cNvSpPr txBox="1">
            <a:spLocks noGrp="1"/>
          </p:cNvSpPr>
          <p:nvPr>
            <p:ph type="body" idx="1"/>
          </p:nvPr>
        </p:nvSpPr>
        <p:spPr>
          <a:xfrm>
            <a:off x="819150" y="517175"/>
            <a:ext cx="7505700" cy="392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1600">
                <a:solidFill>
                  <a:schemeClr val="lt1"/>
                </a:solidFill>
                <a:latin typeface="Nunito"/>
                <a:ea typeface="Nunito"/>
                <a:cs typeface="Nunito"/>
                <a:sym typeface="Nunito"/>
              </a:rPr>
              <a:t>“The internal idea of esperanto is the foundation of a neutral language will help break down barriers between peoples andn help peoples get used to the idea that each one of them should see their neighbors only as a human being and a brother.”</a:t>
            </a:r>
            <a:endParaRPr sz="1600">
              <a:solidFill>
                <a:schemeClr val="lt1"/>
              </a:solidFill>
              <a:latin typeface="Nunito"/>
              <a:ea typeface="Nunito"/>
              <a:cs typeface="Nunito"/>
              <a:sym typeface="Nunito"/>
            </a:endParaRPr>
          </a:p>
          <a:p>
            <a:pPr marL="0" lvl="0" indent="0" algn="l" rtl="0">
              <a:spcBef>
                <a:spcPts val="1200"/>
              </a:spcBef>
              <a:spcAft>
                <a:spcPts val="0"/>
              </a:spcAft>
              <a:buNone/>
            </a:pPr>
            <a:r>
              <a:rPr lang="pl" sz="1600">
                <a:solidFill>
                  <a:schemeClr val="lt1"/>
                </a:solidFill>
                <a:latin typeface="Nunito"/>
                <a:ea typeface="Nunito"/>
                <a:cs typeface="Nunito"/>
                <a:sym typeface="Nunito"/>
              </a:rPr>
              <a:t>L.L. Zamenhof, 1912</a:t>
            </a:r>
            <a:endParaRPr sz="1600">
              <a:solidFill>
                <a:schemeClr val="lt1"/>
              </a:solidFill>
              <a:latin typeface="Nunito"/>
              <a:ea typeface="Nunito"/>
              <a:cs typeface="Nunito"/>
              <a:sym typeface="Nunito"/>
            </a:endParaRPr>
          </a:p>
          <a:p>
            <a:pPr marL="0" lvl="0" indent="0" algn="l" rtl="0">
              <a:spcBef>
                <a:spcPts val="1200"/>
              </a:spcBef>
              <a:spcAft>
                <a:spcPts val="1200"/>
              </a:spcAft>
              <a:buNone/>
            </a:pPr>
            <a:endParaRPr sz="1600">
              <a:solidFill>
                <a:schemeClr val="lt1"/>
              </a:solidFill>
              <a:latin typeface="Nunito"/>
              <a:ea typeface="Nunito"/>
              <a:cs typeface="Nunito"/>
              <a:sym typeface="Nunito"/>
            </a:endParaRPr>
          </a:p>
        </p:txBody>
      </p:sp>
      <p:pic>
        <p:nvPicPr>
          <p:cNvPr id="158" name="Google Shape;158;p17"/>
          <p:cNvPicPr preferRelativeResize="0"/>
          <p:nvPr/>
        </p:nvPicPr>
        <p:blipFill>
          <a:blip r:embed="rId3">
            <a:alphaModFix/>
          </a:blip>
          <a:stretch>
            <a:fillRect/>
          </a:stretch>
        </p:blipFill>
        <p:spPr>
          <a:xfrm>
            <a:off x="3953550" y="1800199"/>
            <a:ext cx="4043424" cy="2690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64" name="Google Shape;164;p18"/>
          <p:cNvSpPr txBox="1">
            <a:spLocks noGrp="1"/>
          </p:cNvSpPr>
          <p:nvPr>
            <p:ph type="body" idx="1"/>
          </p:nvPr>
        </p:nvSpPr>
        <p:spPr>
          <a:xfrm>
            <a:off x="819150" y="597650"/>
            <a:ext cx="7505700" cy="38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3000">
                <a:solidFill>
                  <a:schemeClr val="lt1"/>
                </a:solidFill>
                <a:latin typeface="Nunito"/>
                <a:ea typeface="Nunito"/>
                <a:cs typeface="Nunito"/>
                <a:sym typeface="Nunito"/>
              </a:rPr>
              <a:t>1905</a:t>
            </a:r>
            <a:endParaRPr sz="3000">
              <a:solidFill>
                <a:schemeClr val="lt1"/>
              </a:solidFill>
              <a:latin typeface="Nunito"/>
              <a:ea typeface="Nunito"/>
              <a:cs typeface="Nunito"/>
              <a:sym typeface="Nunito"/>
            </a:endParaRPr>
          </a:p>
          <a:p>
            <a:pPr marL="0" lvl="0" indent="0" algn="l" rtl="0">
              <a:spcBef>
                <a:spcPts val="1200"/>
              </a:spcBef>
              <a:spcAft>
                <a:spcPts val="0"/>
              </a:spcAft>
              <a:buNone/>
            </a:pPr>
            <a:r>
              <a:rPr lang="pl" sz="1600">
                <a:solidFill>
                  <a:schemeClr val="lt1"/>
                </a:solidFill>
                <a:latin typeface="Nunito"/>
                <a:ea typeface="Nunito"/>
                <a:cs typeface="Nunito"/>
                <a:sym typeface="Nunito"/>
              </a:rPr>
              <a:t>The first Universala Kongreso (World Congress) is held in Boulogne-sur-Mer, with 688 participants.</a:t>
            </a:r>
            <a:endParaRPr sz="1600">
              <a:solidFill>
                <a:schemeClr val="lt1"/>
              </a:solidFill>
              <a:latin typeface="Nunito"/>
              <a:ea typeface="Nunito"/>
              <a:cs typeface="Nunito"/>
              <a:sym typeface="Nunito"/>
            </a:endParaRPr>
          </a:p>
          <a:p>
            <a:pPr marL="0" lvl="0" indent="0" algn="l" rtl="0">
              <a:spcBef>
                <a:spcPts val="1200"/>
              </a:spcBef>
              <a:spcAft>
                <a:spcPts val="1200"/>
              </a:spcAft>
              <a:buNone/>
            </a:pPr>
            <a:endParaRPr sz="1600">
              <a:solidFill>
                <a:schemeClr val="lt1"/>
              </a:solidFill>
              <a:latin typeface="Nunito"/>
              <a:ea typeface="Nunito"/>
              <a:cs typeface="Nunito"/>
              <a:sym typeface="Nunito"/>
            </a:endParaRPr>
          </a:p>
        </p:txBody>
      </p:sp>
      <p:pic>
        <p:nvPicPr>
          <p:cNvPr id="165" name="Google Shape;165;p18"/>
          <p:cNvPicPr preferRelativeResize="0"/>
          <p:nvPr/>
        </p:nvPicPr>
        <p:blipFill>
          <a:blip r:embed="rId3">
            <a:alphaModFix/>
          </a:blip>
          <a:stretch>
            <a:fillRect/>
          </a:stretch>
        </p:blipFill>
        <p:spPr>
          <a:xfrm>
            <a:off x="1926800" y="2012600"/>
            <a:ext cx="5290400" cy="236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455"/>
              <a:t>1987</a:t>
            </a:r>
            <a:endParaRPr sz="1600"/>
          </a:p>
        </p:txBody>
      </p:sp>
      <p:sp>
        <p:nvSpPr>
          <p:cNvPr id="171" name="Google Shape;171;p19"/>
          <p:cNvSpPr txBox="1">
            <a:spLocks noGrp="1"/>
          </p:cNvSpPr>
          <p:nvPr>
            <p:ph type="body" idx="1"/>
          </p:nvPr>
        </p:nvSpPr>
        <p:spPr>
          <a:xfrm>
            <a:off x="819150" y="1370400"/>
            <a:ext cx="7505700" cy="3068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pl" sz="1600">
                <a:solidFill>
                  <a:schemeClr val="lt1"/>
                </a:solidFill>
                <a:latin typeface="Nunito"/>
                <a:ea typeface="Nunito"/>
                <a:cs typeface="Nunito"/>
                <a:sym typeface="Nunito"/>
              </a:rPr>
              <a:t>6000 Esperantists attend the 72nd Universala </a:t>
            </a:r>
            <a:endParaRPr sz="1600">
              <a:solidFill>
                <a:schemeClr val="lt1"/>
              </a:solidFill>
              <a:latin typeface="Nunito"/>
              <a:ea typeface="Nunito"/>
              <a:cs typeface="Nunito"/>
              <a:sym typeface="Nunito"/>
            </a:endParaRPr>
          </a:p>
          <a:p>
            <a:pPr marL="0" lvl="0" indent="0" algn="l" rtl="0">
              <a:lnSpc>
                <a:spcPct val="100000"/>
              </a:lnSpc>
              <a:spcBef>
                <a:spcPts val="0"/>
              </a:spcBef>
              <a:spcAft>
                <a:spcPts val="0"/>
              </a:spcAft>
              <a:buNone/>
            </a:pPr>
            <a:r>
              <a:rPr lang="pl" sz="1600">
                <a:solidFill>
                  <a:schemeClr val="lt1"/>
                </a:solidFill>
                <a:latin typeface="Nunito"/>
                <a:ea typeface="Nunito"/>
                <a:cs typeface="Nunito"/>
                <a:sym typeface="Nunito"/>
              </a:rPr>
              <a:t>Kongreso in Warsaw to mark Esperanto's centennial.</a:t>
            </a:r>
            <a:endParaRPr sz="1600">
              <a:solidFill>
                <a:schemeClr val="lt1"/>
              </a:solidFill>
              <a:latin typeface="Nunito"/>
              <a:ea typeface="Nunito"/>
              <a:cs typeface="Nunito"/>
              <a:sym typeface="Nunito"/>
            </a:endParaRPr>
          </a:p>
          <a:p>
            <a:pPr marL="0" lvl="0" indent="0" algn="l" rtl="0">
              <a:lnSpc>
                <a:spcPct val="100000"/>
              </a:lnSpc>
              <a:spcBef>
                <a:spcPts val="0"/>
              </a:spcBef>
              <a:spcAft>
                <a:spcPts val="0"/>
              </a:spcAft>
              <a:buNone/>
            </a:pPr>
            <a:endParaRPr sz="1600">
              <a:solidFill>
                <a:schemeClr val="lt1"/>
              </a:solidFill>
              <a:latin typeface="Nunito"/>
              <a:ea typeface="Nunito"/>
              <a:cs typeface="Nunito"/>
              <a:sym typeface="Nunito"/>
            </a:endParaRPr>
          </a:p>
          <a:p>
            <a:pPr marL="0" lvl="0" indent="0" algn="l" rtl="0">
              <a:spcBef>
                <a:spcPts val="0"/>
              </a:spcBef>
              <a:spcAft>
                <a:spcPts val="1200"/>
              </a:spcAft>
              <a:buNone/>
            </a:pPr>
            <a:endParaRPr/>
          </a:p>
        </p:txBody>
      </p:sp>
      <p:pic>
        <p:nvPicPr>
          <p:cNvPr id="172" name="Google Shape;172;p19"/>
          <p:cNvPicPr preferRelativeResize="0"/>
          <p:nvPr/>
        </p:nvPicPr>
        <p:blipFill>
          <a:blip r:embed="rId3">
            <a:alphaModFix/>
          </a:blip>
          <a:stretch>
            <a:fillRect/>
          </a:stretch>
        </p:blipFill>
        <p:spPr>
          <a:xfrm>
            <a:off x="5882000" y="845600"/>
            <a:ext cx="2442850" cy="34527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1600"/>
              <a:t>Esperanto is a language that is learnable and worth learning.</a:t>
            </a:r>
            <a:endParaRPr sz="400"/>
          </a:p>
        </p:txBody>
      </p:sp>
      <p:sp>
        <p:nvSpPr>
          <p:cNvPr id="178" name="Google Shape;178;p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9" name="Google Shape;179;p20"/>
          <p:cNvPicPr preferRelativeResize="0"/>
          <p:nvPr/>
        </p:nvPicPr>
        <p:blipFill>
          <a:blip r:embed="rId3">
            <a:alphaModFix/>
          </a:blip>
          <a:stretch>
            <a:fillRect/>
          </a:stretch>
        </p:blipFill>
        <p:spPr>
          <a:xfrm>
            <a:off x="2460000" y="1641973"/>
            <a:ext cx="4224000" cy="2796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1600"/>
              <a:t>Esperanto is a language of the future.</a:t>
            </a:r>
            <a:endParaRPr sz="1600"/>
          </a:p>
        </p:txBody>
      </p:sp>
      <p:sp>
        <p:nvSpPr>
          <p:cNvPr id="185" name="Google Shape;185;p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6" name="Google Shape;186;p21"/>
          <p:cNvPicPr preferRelativeResize="0"/>
          <p:nvPr/>
        </p:nvPicPr>
        <p:blipFill>
          <a:blip r:embed="rId3">
            <a:alphaModFix/>
          </a:blip>
          <a:stretch>
            <a:fillRect/>
          </a:stretch>
        </p:blipFill>
        <p:spPr>
          <a:xfrm>
            <a:off x="2754200" y="1332750"/>
            <a:ext cx="4000625" cy="3105976"/>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Words>
  <Application>Microsoft Office PowerPoint</Application>
  <PresentationFormat>Pokaz na ekranie (16:9)</PresentationFormat>
  <Paragraphs>16</Paragraphs>
  <Slides>9</Slides>
  <Notes>9</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9</vt:i4>
      </vt:variant>
    </vt:vector>
  </HeadingPairs>
  <TitlesOfParts>
    <vt:vector size="13" baseType="lpstr">
      <vt:lpstr>Arial</vt:lpstr>
      <vt:lpstr>Nunito</vt:lpstr>
      <vt:lpstr>Calibri</vt:lpstr>
      <vt:lpstr>Shift</vt:lpstr>
      <vt:lpstr>What is Esperanto?</vt:lpstr>
      <vt:lpstr>It’s a language that is particularly useful for international communication.</vt:lpstr>
      <vt:lpstr>Prezentacja programu PowerPoint</vt:lpstr>
      <vt:lpstr>Prezentacja programu PowerPoint</vt:lpstr>
      <vt:lpstr>Prezentacja programu PowerPoint</vt:lpstr>
      <vt:lpstr>Prezentacja programu PowerPoint</vt:lpstr>
      <vt:lpstr>1987</vt:lpstr>
      <vt:lpstr>Esperanto is a language that is learnable and worth learning.</vt:lpstr>
      <vt:lpstr>Esperanto is a language of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Esperanto?</dc:title>
  <dc:creator>e-zsg</dc:creator>
  <cp:lastModifiedBy>e-zsg</cp:lastModifiedBy>
  <cp:revision>1</cp:revision>
  <dcterms:modified xsi:type="dcterms:W3CDTF">2021-05-24T09:20:39Z</dcterms:modified>
</cp:coreProperties>
</file>