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embeddedFontLst>
    <p:embeddedFont>
      <p:font typeface="Roboto" panose="020B0604020202020204" charset="0"/>
      <p:regular r:id="rId17"/>
      <p:bold r:id="rId18"/>
      <p:italic r:id="rId19"/>
      <p:boldItalic r:id="rId20"/>
    </p:embeddedFont>
    <p:embeddedFont>
      <p:font typeface="Trebuchet MS" panose="020B0603020202020204" pitchFamily="34" charset="0"/>
      <p:regular r:id="rId21"/>
      <p:bold r:id="rId22"/>
      <p:italic r:id="rId23"/>
      <p:boldItalic r:id="rId24"/>
    </p:embeddedFont>
    <p:embeddedFont>
      <p:font typeface="Roboto Medium" panose="020B0604020202020204" charset="0"/>
      <p:regular r:id="rId25"/>
      <p:bold r:id="rId26"/>
      <p:italic r:id="rId27"/>
      <p:boldItalic r:id="rId28"/>
    </p:embeddedFont>
    <p:embeddedFont>
      <p:font typeface="Proxima Nova" panose="020B0604020202020204" charset="0"/>
      <p:regular r:id="rId29"/>
      <p:bold r:id="rId30"/>
      <p:italic r:id="rId31"/>
      <p:boldItalic r:id="rId32"/>
    </p:embeddedFont>
    <p:embeddedFont>
      <p:font typeface="Georgia" panose="02040502050405020303" pitchFamily="18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36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heme" Target="theme/theme1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42e3e7cd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42e3e7cd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cb9a3abeb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cb9a3abeb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42e3e7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42e3e7c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be54ec698b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be54ec698b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be54ec698b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be54ec698b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bab3a369_1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cbab3a369_1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42e3e7cd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42e3e7cd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d4400e73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d4400e736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d9c40d9f9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d9c40d9f9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be54ec698b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be54ec698b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9c40d9f9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d9c40d9f9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d5f4b554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d5f4b554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b9a3abe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cb9a3abe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4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5" name="Google Shape;85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5" descr="Biała chmura na tle rozgwieżdżonego nieba"/>
          <p:cNvPicPr preferRelativeResize="0"/>
          <p:nvPr/>
        </p:nvPicPr>
        <p:blipFill rotWithShape="1">
          <a:blip r:embed="rId3">
            <a:alphaModFix/>
          </a:blip>
          <a:srcRect r="1719" b="17067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5"/>
          <p:cNvSpPr txBox="1">
            <a:spLocks noGrp="1"/>
          </p:cNvSpPr>
          <p:nvPr>
            <p:ph type="ctrTitle"/>
          </p:nvPr>
        </p:nvSpPr>
        <p:spPr>
          <a:xfrm>
            <a:off x="615150" y="976775"/>
            <a:ext cx="4937700" cy="131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6000"/>
              <a:t>ESPERANTO</a:t>
            </a:r>
            <a:endParaRPr sz="6000"/>
          </a:p>
        </p:txBody>
      </p:sp>
      <p:sp>
        <p:nvSpPr>
          <p:cNvPr id="106" name="Google Shape;106;p25"/>
          <p:cNvSpPr txBox="1">
            <a:spLocks noGrp="1"/>
          </p:cNvSpPr>
          <p:nvPr>
            <p:ph type="subTitle" idx="1"/>
          </p:nvPr>
        </p:nvSpPr>
        <p:spPr>
          <a:xfrm>
            <a:off x="510450" y="3182323"/>
            <a:ext cx="30954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/>
              <a:t>Aleksandra Sobiech</a:t>
            </a:r>
            <a:endParaRPr sz="2300"/>
          </a:p>
        </p:txBody>
      </p:sp>
      <p:cxnSp>
        <p:nvCxnSpPr>
          <p:cNvPr id="107" name="Google Shape;107;p25"/>
          <p:cNvCxnSpPr/>
          <p:nvPr/>
        </p:nvCxnSpPr>
        <p:spPr>
          <a:xfrm>
            <a:off x="615150" y="2998025"/>
            <a:ext cx="4659900" cy="66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8" name="Google Shape;10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5049" y="296725"/>
            <a:ext cx="3488525" cy="43899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5"/>
          <p:cNvSpPr txBox="1"/>
          <p:nvPr/>
        </p:nvSpPr>
        <p:spPr>
          <a:xfrm>
            <a:off x="2871725" y="2287688"/>
            <a:ext cx="25896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450" i="1">
                <a:highlight>
                  <a:srgbClr val="6D9EEB"/>
                </a:highlight>
              </a:rPr>
              <a:t>~~~hopeful person</a:t>
            </a:r>
            <a:endParaRPr sz="1800" i="1">
              <a:highlight>
                <a:srgbClr val="269BF8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7400" y="274500"/>
            <a:ext cx="5231151" cy="348742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4"/>
          <p:cNvSpPr txBox="1"/>
          <p:nvPr/>
        </p:nvSpPr>
        <p:spPr>
          <a:xfrm>
            <a:off x="544625" y="218225"/>
            <a:ext cx="1623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500" b="1">
                <a:latin typeface="Proxima Nova"/>
                <a:ea typeface="Proxima Nova"/>
                <a:cs typeface="Proxima Nova"/>
                <a:sym typeface="Proxima Nova"/>
              </a:rPr>
              <a:t>Symbole</a:t>
            </a:r>
            <a:endParaRPr sz="25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6" name="Google Shape;176;p34"/>
          <p:cNvSpPr txBox="1"/>
          <p:nvPr/>
        </p:nvSpPr>
        <p:spPr>
          <a:xfrm>
            <a:off x="437225" y="4248475"/>
            <a:ext cx="3985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The star is a symbol of Esperanto, it symbolizes the five inhabited continents.</a:t>
            </a:r>
            <a:endParaRPr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7" name="Google Shape;17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725" y="1679526"/>
            <a:ext cx="2802850" cy="2489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8" name="Google Shape;178;p34"/>
          <p:cNvCxnSpPr/>
          <p:nvPr/>
        </p:nvCxnSpPr>
        <p:spPr>
          <a:xfrm rot="10800000" flipH="1">
            <a:off x="1475450" y="1133675"/>
            <a:ext cx="1837800" cy="3342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9" name="Google Shape;179;p34"/>
          <p:cNvSpPr txBox="1"/>
          <p:nvPr/>
        </p:nvSpPr>
        <p:spPr>
          <a:xfrm>
            <a:off x="4530525" y="4009775"/>
            <a:ext cx="405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Green means hope</a:t>
            </a:r>
            <a:endParaRPr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5"/>
          <p:cNvSpPr txBox="1">
            <a:spLocks noGrp="1"/>
          </p:cNvSpPr>
          <p:nvPr>
            <p:ph type="title"/>
          </p:nvPr>
        </p:nvSpPr>
        <p:spPr>
          <a:xfrm rot="-5400000">
            <a:off x="-2325900" y="2316900"/>
            <a:ext cx="5161500" cy="5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l" sz="1500" b="1">
                <a:solidFill>
                  <a:schemeClr val="accent3"/>
                </a:solidFill>
                <a:highlight>
                  <a:srgbClr val="269BF8"/>
                </a:highlight>
              </a:rPr>
              <a:t>______________________________________________</a:t>
            </a:r>
            <a:endParaRPr sz="3600">
              <a:highlight>
                <a:srgbClr val="269BF8"/>
              </a:highlight>
            </a:endParaRPr>
          </a:p>
        </p:txBody>
      </p:sp>
      <p:sp>
        <p:nvSpPr>
          <p:cNvPr id="185" name="Google Shape;185;p35"/>
          <p:cNvSpPr txBox="1">
            <a:spLocks noGrp="1"/>
          </p:cNvSpPr>
          <p:nvPr>
            <p:ph type="body" idx="1"/>
          </p:nvPr>
        </p:nvSpPr>
        <p:spPr>
          <a:xfrm>
            <a:off x="592350" y="704100"/>
            <a:ext cx="4479000" cy="7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1900"/>
              <a:t>There are several statues of Ludwik Zamenhof in Białystok</a:t>
            </a:r>
            <a:endParaRPr sz="1900"/>
          </a:p>
        </p:txBody>
      </p:sp>
      <p:pic>
        <p:nvPicPr>
          <p:cNvPr id="186" name="Google Shape;18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338" y="1524925"/>
            <a:ext cx="4765875" cy="317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1900" y="343350"/>
            <a:ext cx="3136100" cy="433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5"/>
          <p:cNvSpPr txBox="1"/>
          <p:nvPr/>
        </p:nvSpPr>
        <p:spPr>
          <a:xfrm>
            <a:off x="1170525" y="167075"/>
            <a:ext cx="2397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 b="1">
                <a:latin typeface="Proxima Nova"/>
                <a:ea typeface="Proxima Nova"/>
                <a:cs typeface="Proxima Nova"/>
                <a:sym typeface="Proxima Nova"/>
              </a:rPr>
              <a:t>Interesting facts</a:t>
            </a:r>
            <a:endParaRPr sz="20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6"/>
          <p:cNvSpPr txBox="1">
            <a:spLocks noGrp="1"/>
          </p:cNvSpPr>
          <p:nvPr>
            <p:ph type="title"/>
          </p:nvPr>
        </p:nvSpPr>
        <p:spPr>
          <a:xfrm rot="-5399397">
            <a:off x="-2294182" y="2294054"/>
            <a:ext cx="5131500" cy="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l" sz="1500" b="1">
                <a:solidFill>
                  <a:schemeClr val="accent3"/>
                </a:solidFill>
                <a:highlight>
                  <a:srgbClr val="269BF8"/>
                </a:highlight>
              </a:rPr>
              <a:t>______________________________________________</a:t>
            </a:r>
            <a:endParaRPr sz="3600">
              <a:highlight>
                <a:srgbClr val="269BF8"/>
              </a:highlight>
            </a:endParaRPr>
          </a:p>
        </p:txBody>
      </p:sp>
      <p:sp>
        <p:nvSpPr>
          <p:cNvPr id="194" name="Google Shape;194;p36"/>
          <p:cNvSpPr txBox="1">
            <a:spLocks noGrp="1"/>
          </p:cNvSpPr>
          <p:nvPr>
            <p:ph type="body" idx="1"/>
          </p:nvPr>
        </p:nvSpPr>
        <p:spPr>
          <a:xfrm>
            <a:off x="3031650" y="155175"/>
            <a:ext cx="6050400" cy="30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000000"/>
                </a:solidFill>
                <a:highlight>
                  <a:srgbClr val="FFFFFF"/>
                </a:highlight>
              </a:rPr>
              <a:t>His name has been given, for example, to names of streets or stops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l">
                <a:solidFill>
                  <a:srgbClr val="000000"/>
                </a:solidFill>
                <a:highlight>
                  <a:srgbClr val="FFFFFF"/>
                </a:highlight>
              </a:rPr>
              <a:t>By driving through one of them (in Białystok) number 308 you can get to the building Zespołu Szkół 							                        Gastronomicznych :)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pic>
        <p:nvPicPr>
          <p:cNvPr id="195" name="Google Shape;19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700" y="1885325"/>
            <a:ext cx="5432639" cy="3055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1200" y="559562"/>
            <a:ext cx="5280925" cy="402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>
            <a:spLocks noGrp="1"/>
          </p:cNvSpPr>
          <p:nvPr>
            <p:ph type="title"/>
          </p:nvPr>
        </p:nvSpPr>
        <p:spPr>
          <a:xfrm>
            <a:off x="395225" y="492750"/>
            <a:ext cx="3514800" cy="6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300"/>
              <a:t>Table of Contents</a:t>
            </a:r>
            <a:endParaRPr sz="3300"/>
          </a:p>
        </p:txBody>
      </p:sp>
      <p:sp>
        <p:nvSpPr>
          <p:cNvPr id="115" name="Google Shape;115;p26"/>
          <p:cNvSpPr txBox="1">
            <a:spLocks noGrp="1"/>
          </p:cNvSpPr>
          <p:nvPr>
            <p:ph type="body" idx="1"/>
          </p:nvPr>
        </p:nvSpPr>
        <p:spPr>
          <a:xfrm>
            <a:off x="311700" y="1396375"/>
            <a:ext cx="8520600" cy="31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100">
                <a:solidFill>
                  <a:srgbClr val="202124"/>
                </a:solidFill>
                <a:highlight>
                  <a:schemeClr val="accent5"/>
                </a:highlight>
                <a:latin typeface="Arial"/>
                <a:ea typeface="Arial"/>
                <a:cs typeface="Arial"/>
                <a:sym typeface="Arial"/>
              </a:rPr>
              <a:t>Introduction (what is this?)</a:t>
            </a:r>
            <a:endParaRPr sz="2100">
              <a:solidFill>
                <a:srgbClr val="202124"/>
              </a:solidFill>
              <a:highlight>
                <a:schemeClr val="accent5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2100">
                <a:solidFill>
                  <a:srgbClr val="202124"/>
                </a:solidFill>
                <a:highlight>
                  <a:srgbClr val="ED80F3"/>
                </a:highlight>
                <a:latin typeface="Arial"/>
                <a:ea typeface="Arial"/>
                <a:cs typeface="Arial"/>
                <a:sym typeface="Arial"/>
              </a:rPr>
              <a:t>Creator / Circumstances of the uprising</a:t>
            </a:r>
            <a:endParaRPr sz="2100">
              <a:solidFill>
                <a:srgbClr val="202124"/>
              </a:solidFill>
              <a:highlight>
                <a:srgbClr val="ED80F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2100">
                <a:solidFill>
                  <a:srgbClr val="202124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Usage</a:t>
            </a:r>
            <a:endParaRPr sz="2100">
              <a:solidFill>
                <a:srgbClr val="202124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2100">
                <a:solidFill>
                  <a:srgbClr val="202124"/>
                </a:solidFill>
                <a:highlight>
                  <a:schemeClr val="lt2"/>
                </a:highlight>
                <a:latin typeface="Arial"/>
                <a:ea typeface="Arial"/>
                <a:cs typeface="Arial"/>
                <a:sym typeface="Arial"/>
              </a:rPr>
              <a:t>Language basics / symbols</a:t>
            </a:r>
            <a:endParaRPr sz="2100">
              <a:solidFill>
                <a:srgbClr val="202124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l" sz="2100">
                <a:solidFill>
                  <a:srgbClr val="202124"/>
                </a:solidFill>
                <a:highlight>
                  <a:srgbClr val="269BF8"/>
                </a:highlight>
                <a:latin typeface="Arial"/>
                <a:ea typeface="Arial"/>
                <a:cs typeface="Arial"/>
                <a:sym typeface="Arial"/>
              </a:rPr>
              <a:t>Interesting facts</a:t>
            </a:r>
            <a:endParaRPr sz="2100">
              <a:solidFill>
                <a:srgbClr val="202124"/>
              </a:solidFill>
              <a:highlight>
                <a:srgbClr val="269BF8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highlight>
                <a:schemeClr val="accent5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b="1">
              <a:highlight>
                <a:schemeClr val="accent5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2400" b="1">
                <a:highlight>
                  <a:schemeClr val="accent5"/>
                </a:highlight>
              </a:rPr>
              <a:t>           </a:t>
            </a:r>
            <a:endParaRPr sz="2400" b="1">
              <a:highlight>
                <a:schemeClr val="accent5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>
            <a:spLocks noGrp="1"/>
          </p:cNvSpPr>
          <p:nvPr>
            <p:ph type="body" idx="2"/>
          </p:nvPr>
        </p:nvSpPr>
        <p:spPr>
          <a:xfrm>
            <a:off x="5064050" y="764775"/>
            <a:ext cx="3822300" cy="7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1700"/>
              <a:t>The creator dreamed of making such situations widely known.</a:t>
            </a:r>
            <a:endParaRPr sz="1700"/>
          </a:p>
        </p:txBody>
      </p:sp>
      <p:sp>
        <p:nvSpPr>
          <p:cNvPr id="121" name="Google Shape;121;p27"/>
          <p:cNvSpPr txBox="1"/>
          <p:nvPr/>
        </p:nvSpPr>
        <p:spPr>
          <a:xfrm>
            <a:off x="647000" y="1063550"/>
            <a:ext cx="3711300" cy="4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rgbClr val="20303C"/>
                </a:solidFill>
                <a:highlight>
                  <a:srgbClr val="FFFFFF"/>
                </a:highlight>
                <a:latin typeface="Roboto Medium"/>
                <a:ea typeface="Roboto Medium"/>
                <a:cs typeface="Roboto Medium"/>
                <a:sym typeface="Roboto Medium"/>
              </a:rPr>
              <a:t>Esperanto is artificial language .</a:t>
            </a:r>
            <a:endParaRPr sz="1600">
              <a:solidFill>
                <a:srgbClr val="20303C"/>
              </a:solidFill>
              <a:highlight>
                <a:srgbClr val="FFFFFF"/>
              </a:highlight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rgbClr val="20303C"/>
                </a:solidFill>
                <a:highlight>
                  <a:srgbClr val="FFFFFF"/>
                </a:highlight>
                <a:latin typeface="Roboto Medium"/>
                <a:ea typeface="Roboto Medium"/>
                <a:cs typeface="Roboto Medium"/>
                <a:sym typeface="Roboto Medium"/>
              </a:rPr>
              <a:t>         I</a:t>
            </a:r>
            <a:endParaRPr sz="1600">
              <a:solidFill>
                <a:srgbClr val="20303C"/>
              </a:solidFill>
              <a:highlight>
                <a:srgbClr val="FFFFFF"/>
              </a:highlight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rgbClr val="20303C"/>
                </a:solidFill>
                <a:highlight>
                  <a:srgbClr val="FFFFFF"/>
                </a:highlight>
                <a:latin typeface="Roboto Medium"/>
                <a:ea typeface="Roboto Medium"/>
                <a:cs typeface="Roboto Medium"/>
                <a:sym typeface="Roboto Medium"/>
              </a:rPr>
              <a:t>        V</a:t>
            </a:r>
            <a:endParaRPr sz="1600">
              <a:solidFill>
                <a:srgbClr val="20303C"/>
              </a:solidFill>
              <a:highlight>
                <a:srgbClr val="FFFFFF"/>
              </a:highlight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rgbClr val="20303C"/>
                </a:solidFill>
                <a:highlight>
                  <a:srgbClr val="FFFFFF"/>
                </a:highlight>
                <a:latin typeface="Roboto Medium"/>
                <a:ea typeface="Roboto Medium"/>
                <a:cs typeface="Roboto Medium"/>
                <a:sym typeface="Roboto Medium"/>
              </a:rPr>
              <a:t>It’s means that he became invite by someone. Idea to make new international language was born from observations his invitor. He made this language ap help people.</a:t>
            </a:r>
            <a:endParaRPr sz="1600">
              <a:solidFill>
                <a:srgbClr val="20303C"/>
              </a:solidFill>
              <a:highlight>
                <a:srgbClr val="FFFFFF"/>
              </a:highlight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0303C"/>
              </a:solidFill>
              <a:highlight>
                <a:srgbClr val="FFFFFF"/>
              </a:highlight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122" name="Google Shape;12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4050" y="1527375"/>
            <a:ext cx="3539602" cy="302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7"/>
          <p:cNvSpPr txBox="1"/>
          <p:nvPr/>
        </p:nvSpPr>
        <p:spPr>
          <a:xfrm rot="-5400000">
            <a:off x="-2451025" y="2364000"/>
            <a:ext cx="5131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l" sz="1500" b="1">
                <a:solidFill>
                  <a:schemeClr val="accent3"/>
                </a:solidFill>
                <a:highlight>
                  <a:schemeClr val="accent5"/>
                </a:highlight>
                <a:latin typeface="Proxima Nova"/>
                <a:ea typeface="Proxima Nova"/>
                <a:cs typeface="Proxima Nova"/>
                <a:sym typeface="Proxima Nova"/>
              </a:rPr>
              <a:t>______________________________________________</a:t>
            </a:r>
            <a:endParaRPr sz="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F47F">
            <a:alpha val="96080"/>
          </a:srgbClr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8"/>
          <p:cNvSpPr txBox="1"/>
          <p:nvPr/>
        </p:nvSpPr>
        <p:spPr>
          <a:xfrm>
            <a:off x="723375" y="358025"/>
            <a:ext cx="33297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700" b="1" u="sng">
                <a:latin typeface="Proxima Nova"/>
                <a:ea typeface="Proxima Nova"/>
                <a:cs typeface="Proxima Nova"/>
                <a:sym typeface="Proxima Nova"/>
              </a:rPr>
              <a:t>Ludwik Zamenhof </a:t>
            </a:r>
            <a:endParaRPr sz="2700" b="1" u="sng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9" name="Google Shape;12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025" y="1018325"/>
            <a:ext cx="2867149" cy="379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8"/>
          <p:cNvSpPr txBox="1"/>
          <p:nvPr/>
        </p:nvSpPr>
        <p:spPr>
          <a:xfrm>
            <a:off x="4360950" y="775400"/>
            <a:ext cx="4525500" cy="37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highlight>
                  <a:srgbClr val="F3F3F3"/>
                </a:highlight>
                <a:latin typeface="Roboto"/>
                <a:ea typeface="Roboto"/>
                <a:cs typeface="Roboto"/>
                <a:sym typeface="Roboto"/>
              </a:rPr>
              <a:t>Our compatriot, an ophthalmologist living in Russian-occupied Polish lands, Białystok (where he was born) is the author of "Esperanto"</a:t>
            </a:r>
            <a:endParaRPr>
              <a:highlight>
                <a:srgbClr val="F3F3F3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3F3F3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highlight>
                  <a:srgbClr val="F3F3F3"/>
                </a:highlight>
                <a:latin typeface="Roboto"/>
                <a:ea typeface="Roboto"/>
                <a:cs typeface="Roboto"/>
                <a:sym typeface="Roboto"/>
              </a:rPr>
              <a:t>Its name comes from the nickname "Dr. Esperanto ”under which Ludwik Zamenhof published in 1887 the basics of the language in a book</a:t>
            </a:r>
            <a:endParaRPr>
              <a:highlight>
                <a:srgbClr val="F3F3F3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highlight>
                  <a:srgbClr val="F3F3F3"/>
                </a:highlight>
                <a:latin typeface="Roboto"/>
                <a:ea typeface="Roboto"/>
                <a:cs typeface="Roboto"/>
                <a:sym typeface="Roboto"/>
              </a:rPr>
              <a:t>International language. Foreword and a complete manual. (by clicking you can read more)</a:t>
            </a:r>
            <a:endParaRPr>
              <a:highlight>
                <a:srgbClr val="F3F3F3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3F3F3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highlight>
                  <a:srgbClr val="F3F3F3"/>
                </a:highlight>
                <a:latin typeface="Roboto"/>
                <a:ea typeface="Roboto"/>
                <a:cs typeface="Roboto"/>
                <a:sym typeface="Roboto"/>
              </a:rPr>
              <a:t>already as a student he started working on a project of a new language common to all people.</a:t>
            </a:r>
            <a:endParaRPr>
              <a:highlight>
                <a:srgbClr val="F3F3F3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highlight>
                <a:srgbClr val="F3F3F3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highlight>
                <a:srgbClr val="F3F3F3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p28"/>
          <p:cNvSpPr txBox="1"/>
          <p:nvPr/>
        </p:nvSpPr>
        <p:spPr>
          <a:xfrm rot="-5400000">
            <a:off x="-2519100" y="2208900"/>
            <a:ext cx="5453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l" sz="1500" b="1">
                <a:solidFill>
                  <a:schemeClr val="accent3"/>
                </a:solidFill>
                <a:highlight>
                  <a:srgbClr val="ED80F3"/>
                </a:highlight>
                <a:latin typeface="Proxima Nova"/>
                <a:ea typeface="Proxima Nova"/>
                <a:cs typeface="Proxima Nova"/>
                <a:sym typeface="Proxima Nova"/>
              </a:rPr>
              <a:t>______________________________________________</a:t>
            </a:r>
            <a:endParaRPr>
              <a:highlight>
                <a:srgbClr val="ED80F3"/>
              </a:highlight>
            </a:endParaRPr>
          </a:p>
        </p:txBody>
      </p:sp>
      <p:sp>
        <p:nvSpPr>
          <p:cNvPr id="132" name="Google Shape;132;p28"/>
          <p:cNvSpPr txBox="1"/>
          <p:nvPr/>
        </p:nvSpPr>
        <p:spPr>
          <a:xfrm>
            <a:off x="4303800" y="4073175"/>
            <a:ext cx="4737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212529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Miejmy świadomość całej wagi dzisiejszego dnia, bo dzisiaj w gościnnych murach Bulonii nad Morzem spotkali się nie Francuzi z Anglikami, nie Rosjanie z Polakami, lecz ludzie z ludźmi (...)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>
            <a:spLocks noGrp="1"/>
          </p:cNvSpPr>
          <p:nvPr>
            <p:ph type="body" idx="1"/>
          </p:nvPr>
        </p:nvSpPr>
        <p:spPr>
          <a:xfrm rot="-5399801">
            <a:off x="-2326051" y="2320375"/>
            <a:ext cx="5173200" cy="5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1500" b="1">
                <a:highlight>
                  <a:srgbClr val="FFFF00"/>
                </a:highlight>
              </a:rPr>
              <a:t>______________________________________________</a:t>
            </a:r>
            <a:endParaRPr sz="2400">
              <a:highlight>
                <a:srgbClr val="FFFF00"/>
              </a:highlight>
            </a:endParaRPr>
          </a:p>
        </p:txBody>
      </p:sp>
      <p:sp>
        <p:nvSpPr>
          <p:cNvPr id="138" name="Google Shape;138;p29"/>
          <p:cNvSpPr txBox="1"/>
          <p:nvPr/>
        </p:nvSpPr>
        <p:spPr>
          <a:xfrm>
            <a:off x="1627000" y="260650"/>
            <a:ext cx="3472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 b="1">
                <a:latin typeface="Proxima Nova"/>
                <a:ea typeface="Proxima Nova"/>
                <a:cs typeface="Proxima Nova"/>
                <a:sym typeface="Proxima Nova"/>
              </a:rPr>
              <a:t>Use of language</a:t>
            </a:r>
            <a:endParaRPr sz="24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9" name="Google Shape;139;p29"/>
          <p:cNvSpPr txBox="1"/>
          <p:nvPr/>
        </p:nvSpPr>
        <p:spPr>
          <a:xfrm>
            <a:off x="436950" y="572875"/>
            <a:ext cx="8270100" cy="27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>
                <a:solidFill>
                  <a:srgbClr val="11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Esperanto is spoken in the world by several hundred thousand to even two million people.</a:t>
            </a:r>
            <a:endParaRPr sz="1500">
              <a:solidFill>
                <a:srgbClr val="11151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1151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>
                <a:solidFill>
                  <a:srgbClr val="11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Esperanto is by definition a universal language that is easy to learn, regardless of cultural differences.</a:t>
            </a:r>
            <a:endParaRPr sz="1500">
              <a:solidFill>
                <a:srgbClr val="11151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1151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>
                <a:solidFill>
                  <a:srgbClr val="11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Esperanto is the language used primarily by Esperanto lovers who associate all over the world in Esperanto clubs.</a:t>
            </a:r>
            <a:endParaRPr sz="1500">
              <a:solidFill>
                <a:srgbClr val="11151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1151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>
                <a:solidFill>
                  <a:srgbClr val="11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 any country in the world of Esperanto</a:t>
            </a:r>
            <a:endParaRPr sz="1500">
              <a:solidFill>
                <a:srgbClr val="11151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>
                <a:solidFill>
                  <a:srgbClr val="11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has not been recognized as an official language.</a:t>
            </a:r>
            <a:endParaRPr sz="1500">
              <a:solidFill>
                <a:srgbClr val="11151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1151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0" name="Google Shape;14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2975" y="2869700"/>
            <a:ext cx="5021027" cy="220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9"/>
          <p:cNvSpPr txBox="1"/>
          <p:nvPr/>
        </p:nvSpPr>
        <p:spPr>
          <a:xfrm>
            <a:off x="484950" y="3759175"/>
            <a:ext cx="39621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>
                <a:solidFill>
                  <a:srgbClr val="212529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Aby język stał się powszechnym, nie wystarcza nazwać go takim (...) Język międzynarodowy, jak każdy narodowy, jest własnością ogółu; autor zrzeka się na zawsze wszelkich praw osobistych do niego. </a:t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0"/>
          <p:cNvSpPr txBox="1">
            <a:spLocks noGrp="1"/>
          </p:cNvSpPr>
          <p:nvPr>
            <p:ph type="title"/>
          </p:nvPr>
        </p:nvSpPr>
        <p:spPr>
          <a:xfrm rot="-5400000">
            <a:off x="-2089300" y="2392800"/>
            <a:ext cx="5148900" cy="35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l" sz="1500" b="1">
                <a:solidFill>
                  <a:schemeClr val="accent3"/>
                </a:solidFill>
                <a:highlight>
                  <a:schemeClr val="lt2"/>
                </a:highlight>
              </a:rPr>
              <a:t>______________________________________________</a:t>
            </a:r>
            <a:endParaRPr>
              <a:highlight>
                <a:schemeClr val="lt2"/>
              </a:highlight>
            </a:endParaRPr>
          </a:p>
        </p:txBody>
      </p:sp>
      <p:sp>
        <p:nvSpPr>
          <p:cNvPr id="147" name="Google Shape;147;p30"/>
          <p:cNvSpPr txBox="1"/>
          <p:nvPr/>
        </p:nvSpPr>
        <p:spPr>
          <a:xfrm>
            <a:off x="4995950" y="436100"/>
            <a:ext cx="3890400" cy="29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rgbClr val="20303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Some say that English is the easiest foreign language.</a:t>
            </a:r>
            <a:endParaRPr sz="1600">
              <a:solidFill>
                <a:srgbClr val="20303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pl" sz="1600">
                <a:solidFill>
                  <a:srgbClr val="20303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Ludwik Zamenhof's work was thought out with great precision. The grammar here is made to be simple and quick for anyone to learn</a:t>
            </a:r>
            <a:endParaRPr sz="1600">
              <a:solidFill>
                <a:srgbClr val="20303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pl" sz="1600">
                <a:solidFill>
                  <a:srgbClr val="20303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We need less time to learn it</a:t>
            </a:r>
            <a:endParaRPr sz="1600">
              <a:solidFill>
                <a:srgbClr val="20303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8" name="Google Shape;14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475" y="644375"/>
            <a:ext cx="4136251" cy="367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1"/>
          <p:cNvSpPr txBox="1">
            <a:spLocks noGrp="1"/>
          </p:cNvSpPr>
          <p:nvPr>
            <p:ph type="body" idx="4294967295"/>
          </p:nvPr>
        </p:nvSpPr>
        <p:spPr>
          <a:xfrm rot="-5400000">
            <a:off x="-2304100" y="2366700"/>
            <a:ext cx="5161500" cy="4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1500" b="1">
                <a:highlight>
                  <a:schemeClr val="lt2"/>
                </a:highlight>
              </a:rPr>
              <a:t>______________________________________________</a:t>
            </a:r>
            <a:endParaRPr/>
          </a:p>
        </p:txBody>
      </p:sp>
      <p:pic>
        <p:nvPicPr>
          <p:cNvPr id="154" name="Google Shape;15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2300" y="568525"/>
            <a:ext cx="7520599" cy="42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1"/>
          <p:cNvSpPr txBox="1"/>
          <p:nvPr/>
        </p:nvSpPr>
        <p:spPr>
          <a:xfrm>
            <a:off x="3229750" y="29725"/>
            <a:ext cx="37473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300" b="1">
                <a:latin typeface="Proxima Nova"/>
                <a:ea typeface="Proxima Nova"/>
                <a:cs typeface="Proxima Nova"/>
                <a:sym typeface="Proxima Nova"/>
              </a:rPr>
              <a:t>Alphabet Esperanto</a:t>
            </a:r>
            <a:endParaRPr sz="23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2"/>
          <p:cNvSpPr txBox="1"/>
          <p:nvPr/>
        </p:nvSpPr>
        <p:spPr>
          <a:xfrm rot="-5400402">
            <a:off x="-2355609" y="2363989"/>
            <a:ext cx="5127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l" sz="1500" b="1">
                <a:solidFill>
                  <a:schemeClr val="accent3"/>
                </a:solidFill>
                <a:highlight>
                  <a:schemeClr val="lt2"/>
                </a:highlight>
                <a:latin typeface="Proxima Nova"/>
                <a:ea typeface="Proxima Nova"/>
                <a:cs typeface="Proxima Nova"/>
                <a:sym typeface="Proxima Nova"/>
              </a:rPr>
              <a:t>______________________________________________</a:t>
            </a:r>
            <a:endParaRPr/>
          </a:p>
        </p:txBody>
      </p:sp>
      <p:sp>
        <p:nvSpPr>
          <p:cNvPr id="161" name="Google Shape;161;p32"/>
          <p:cNvSpPr txBox="1"/>
          <p:nvPr/>
        </p:nvSpPr>
        <p:spPr>
          <a:xfrm>
            <a:off x="126900" y="103050"/>
            <a:ext cx="532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2" name="Google Shape;162;p32"/>
          <p:cNvSpPr txBox="1"/>
          <p:nvPr/>
        </p:nvSpPr>
        <p:spPr>
          <a:xfrm>
            <a:off x="508800" y="310500"/>
            <a:ext cx="5807700" cy="4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u="sng">
                <a:latin typeface="Proxima Nova"/>
                <a:ea typeface="Proxima Nova"/>
                <a:cs typeface="Proxima Nova"/>
                <a:sym typeface="Proxima Nova"/>
              </a:rPr>
              <a:t>Letters and pronunciation</a:t>
            </a:r>
            <a:endParaRPr u="sng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u="sng">
                <a:latin typeface="Proxima Nova"/>
                <a:ea typeface="Proxima Nova"/>
                <a:cs typeface="Proxima Nova"/>
                <a:sym typeface="Proxima Nova"/>
              </a:rPr>
              <a:t>Esperanto uses 28 letters, 5 of which are vowels:</a:t>
            </a:r>
            <a:endParaRPr u="sng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Proxima Nova"/>
                <a:ea typeface="Proxima Nova"/>
                <a:cs typeface="Proxima Nova"/>
                <a:sym typeface="Proxima Nova"/>
              </a:rPr>
              <a:t>a b c ĉ d e f g ĝ h ĥ i j ĵ k l m n o p r s ŝ t u ŭ v z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>
                <a:latin typeface="Proxima Nova"/>
                <a:ea typeface="Proxima Nova"/>
                <a:cs typeface="Proxima Nova"/>
                <a:sym typeface="Proxima Nova"/>
              </a:rPr>
              <a:t>The word roots in Esperanto come from different languages, about 75% from Romance languages, about 20% from Germanic, and about 5% from other languages</a:t>
            </a:r>
            <a:endParaRPr sz="13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pl" sz="1300">
                <a:latin typeface="Proxima Nova"/>
                <a:ea typeface="Proxima Nova"/>
                <a:cs typeface="Proxima Nova"/>
                <a:sym typeface="Proxima Nova"/>
              </a:rPr>
              <a:t>Here are some examples:</a:t>
            </a:r>
            <a:endParaRPr sz="1050" b="1">
              <a:solidFill>
                <a:srgbClr val="575757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pl" sz="1050" i="1">
                <a:solidFill>
                  <a:srgbClr val="575757"/>
                </a:solidFill>
                <a:highlight>
                  <a:srgbClr val="FFFFFF"/>
                </a:highlight>
              </a:rPr>
              <a:t>from Latin sed </a:t>
            </a:r>
            <a:r>
              <a:rPr lang="pl" sz="1050">
                <a:solidFill>
                  <a:srgbClr val="575757"/>
                </a:solidFill>
                <a:highlight>
                  <a:srgbClr val="FFFFFF"/>
                </a:highlight>
              </a:rPr>
              <a:t>(ale), </a:t>
            </a:r>
            <a:r>
              <a:rPr lang="pl" sz="1050" i="1">
                <a:solidFill>
                  <a:srgbClr val="575757"/>
                </a:solidFill>
                <a:highlight>
                  <a:srgbClr val="FFFFFF"/>
                </a:highlight>
              </a:rPr>
              <a:t>tamen </a:t>
            </a:r>
            <a:r>
              <a:rPr lang="pl" sz="1050">
                <a:solidFill>
                  <a:srgbClr val="575757"/>
                </a:solidFill>
                <a:highlight>
                  <a:srgbClr val="FFFFFF"/>
                </a:highlight>
              </a:rPr>
              <a:t>(jednak), </a:t>
            </a:r>
            <a:r>
              <a:rPr lang="pl" sz="1050" i="1">
                <a:solidFill>
                  <a:srgbClr val="575757"/>
                </a:solidFill>
                <a:highlight>
                  <a:srgbClr val="FFFFFF"/>
                </a:highlight>
              </a:rPr>
              <a:t>okulo </a:t>
            </a:r>
            <a:r>
              <a:rPr lang="pl" sz="1050">
                <a:solidFill>
                  <a:srgbClr val="575757"/>
                </a:solidFill>
                <a:highlight>
                  <a:srgbClr val="FFFFFF"/>
                </a:highlight>
              </a:rPr>
              <a:t>(oko), </a:t>
            </a:r>
            <a:r>
              <a:rPr lang="pl" sz="1050" i="1">
                <a:solidFill>
                  <a:srgbClr val="575757"/>
                </a:solidFill>
                <a:highlight>
                  <a:srgbClr val="FFFFFF"/>
                </a:highlight>
              </a:rPr>
              <a:t>akvo </a:t>
            </a:r>
            <a:r>
              <a:rPr lang="pl" sz="1050">
                <a:solidFill>
                  <a:srgbClr val="575757"/>
                </a:solidFill>
                <a:highlight>
                  <a:srgbClr val="FFFFFF"/>
                </a:highlight>
              </a:rPr>
              <a:t>(woda)                                                                 from French</a:t>
            </a:r>
            <a:r>
              <a:rPr lang="pl" sz="1050" b="1">
                <a:solidFill>
                  <a:srgbClr val="575757"/>
                </a:solidFill>
                <a:highlight>
                  <a:srgbClr val="FFFFFF"/>
                </a:highlight>
              </a:rPr>
              <a:t>:</a:t>
            </a:r>
            <a:r>
              <a:rPr lang="pl" sz="1050">
                <a:solidFill>
                  <a:srgbClr val="575757"/>
                </a:solidFill>
                <a:highlight>
                  <a:srgbClr val="FFFFFF"/>
                </a:highlight>
              </a:rPr>
              <a:t> </a:t>
            </a:r>
            <a:r>
              <a:rPr lang="pl" sz="1050" i="1">
                <a:solidFill>
                  <a:srgbClr val="575757"/>
                </a:solidFill>
                <a:highlight>
                  <a:srgbClr val="FFFFFF"/>
                </a:highlight>
              </a:rPr>
              <a:t>dimanĉo </a:t>
            </a:r>
            <a:r>
              <a:rPr lang="pl" sz="1050">
                <a:solidFill>
                  <a:srgbClr val="575757"/>
                </a:solidFill>
                <a:highlight>
                  <a:srgbClr val="FFFFFF"/>
                </a:highlight>
              </a:rPr>
              <a:t>(niedziela), </a:t>
            </a:r>
            <a:r>
              <a:rPr lang="pl" sz="1050" i="1">
                <a:solidFill>
                  <a:srgbClr val="575757"/>
                </a:solidFill>
                <a:highlight>
                  <a:srgbClr val="FFFFFF"/>
                </a:highlight>
              </a:rPr>
              <a:t>fermi </a:t>
            </a:r>
            <a:r>
              <a:rPr lang="pl" sz="1050">
                <a:solidFill>
                  <a:srgbClr val="575757"/>
                </a:solidFill>
                <a:highlight>
                  <a:srgbClr val="FFFFFF"/>
                </a:highlight>
              </a:rPr>
              <a:t>(zamknąć), </a:t>
            </a:r>
            <a:r>
              <a:rPr lang="pl" sz="1050" i="1">
                <a:solidFill>
                  <a:srgbClr val="575757"/>
                </a:solidFill>
                <a:highlight>
                  <a:srgbClr val="FFFFFF"/>
                </a:highlight>
              </a:rPr>
              <a:t>ĉevalo</a:t>
            </a:r>
            <a:r>
              <a:rPr lang="pl" sz="1050">
                <a:solidFill>
                  <a:srgbClr val="575757"/>
                </a:solidFill>
                <a:highlight>
                  <a:srgbClr val="FFFFFF"/>
                </a:highlight>
              </a:rPr>
              <a:t> (koń), </a:t>
            </a:r>
            <a:r>
              <a:rPr lang="pl" sz="1050" i="1">
                <a:solidFill>
                  <a:srgbClr val="575757"/>
                </a:solidFill>
                <a:highlight>
                  <a:srgbClr val="FFFFFF"/>
                </a:highlight>
              </a:rPr>
              <a:t>butiko </a:t>
            </a:r>
            <a:r>
              <a:rPr lang="pl" sz="1050">
                <a:solidFill>
                  <a:srgbClr val="575757"/>
                </a:solidFill>
                <a:highlight>
                  <a:srgbClr val="FFFFFF"/>
                </a:highlight>
              </a:rPr>
              <a:t>(sklepik)                               </a:t>
            </a:r>
            <a:r>
              <a:rPr lang="pl" sz="1050" b="1">
                <a:solidFill>
                  <a:srgbClr val="575757"/>
                </a:solidFill>
                <a:highlight>
                  <a:srgbClr val="FFFFFF"/>
                </a:highlight>
              </a:rPr>
              <a:t>:from Italian </a:t>
            </a:r>
            <a:r>
              <a:rPr lang="pl" sz="1050">
                <a:solidFill>
                  <a:srgbClr val="575757"/>
                </a:solidFill>
                <a:highlight>
                  <a:srgbClr val="FFFFFF"/>
                </a:highlight>
              </a:rPr>
              <a:t> </a:t>
            </a:r>
            <a:r>
              <a:rPr lang="pl" sz="1050" i="1">
                <a:solidFill>
                  <a:srgbClr val="575757"/>
                </a:solidFill>
                <a:highlight>
                  <a:srgbClr val="FFFFFF"/>
                </a:highlight>
              </a:rPr>
              <a:t>ĉielo </a:t>
            </a:r>
            <a:r>
              <a:rPr lang="pl" sz="1050">
                <a:solidFill>
                  <a:srgbClr val="575757"/>
                </a:solidFill>
                <a:highlight>
                  <a:srgbClr val="FFFFFF"/>
                </a:highlight>
              </a:rPr>
              <a:t>(niebo), </a:t>
            </a:r>
            <a:r>
              <a:rPr lang="pl" sz="1050" i="1">
                <a:solidFill>
                  <a:srgbClr val="575757"/>
                </a:solidFill>
                <a:highlight>
                  <a:srgbClr val="FFFFFF"/>
                </a:highlight>
              </a:rPr>
              <a:t>fari </a:t>
            </a:r>
            <a:r>
              <a:rPr lang="pl" sz="1050">
                <a:solidFill>
                  <a:srgbClr val="575757"/>
                </a:solidFill>
                <a:highlight>
                  <a:srgbClr val="FFFFFF"/>
                </a:highlight>
              </a:rPr>
              <a:t>(robić), </a:t>
            </a:r>
            <a:r>
              <a:rPr lang="pl" sz="1050" i="1">
                <a:solidFill>
                  <a:srgbClr val="575757"/>
                </a:solidFill>
                <a:highlight>
                  <a:srgbClr val="FFFFFF"/>
                </a:highlight>
              </a:rPr>
              <a:t>voĉo </a:t>
            </a:r>
            <a:r>
              <a:rPr lang="pl" sz="1050">
                <a:solidFill>
                  <a:srgbClr val="575757"/>
                </a:solidFill>
                <a:highlight>
                  <a:srgbClr val="FFFFFF"/>
                </a:highlight>
              </a:rPr>
              <a:t>(głos)                                                                         from English</a:t>
            </a:r>
            <a:r>
              <a:rPr lang="pl" sz="1050" b="1">
                <a:solidFill>
                  <a:srgbClr val="575757"/>
                </a:solidFill>
                <a:highlight>
                  <a:srgbClr val="FFFFFF"/>
                </a:highlight>
              </a:rPr>
              <a:t>:</a:t>
            </a:r>
            <a:r>
              <a:rPr lang="pl" sz="1050">
                <a:solidFill>
                  <a:srgbClr val="575757"/>
                </a:solidFill>
                <a:highlight>
                  <a:srgbClr val="FFFFFF"/>
                </a:highlight>
              </a:rPr>
              <a:t> </a:t>
            </a:r>
            <a:r>
              <a:rPr lang="pl" sz="1050" i="1">
                <a:solidFill>
                  <a:srgbClr val="575757"/>
                </a:solidFill>
                <a:highlight>
                  <a:srgbClr val="FFFFFF"/>
                </a:highlight>
              </a:rPr>
              <a:t>birdo </a:t>
            </a:r>
            <a:r>
              <a:rPr lang="pl" sz="1050">
                <a:solidFill>
                  <a:srgbClr val="575757"/>
                </a:solidFill>
                <a:highlight>
                  <a:srgbClr val="FFFFFF"/>
                </a:highlight>
              </a:rPr>
              <a:t>(ptak), </a:t>
            </a:r>
            <a:r>
              <a:rPr lang="pl" sz="1050" i="1">
                <a:solidFill>
                  <a:srgbClr val="575757"/>
                </a:solidFill>
                <a:highlight>
                  <a:srgbClr val="FFFFFF"/>
                </a:highlight>
              </a:rPr>
              <a:t>suno </a:t>
            </a:r>
            <a:r>
              <a:rPr lang="pl" sz="1050">
                <a:solidFill>
                  <a:srgbClr val="575757"/>
                </a:solidFill>
                <a:highlight>
                  <a:srgbClr val="FFFFFF"/>
                </a:highlight>
              </a:rPr>
              <a:t>(słońce), </a:t>
            </a:r>
            <a:r>
              <a:rPr lang="pl" sz="1050" i="1">
                <a:solidFill>
                  <a:srgbClr val="575757"/>
                </a:solidFill>
                <a:highlight>
                  <a:srgbClr val="FFFFFF"/>
                </a:highlight>
              </a:rPr>
              <a:t>ŝarko </a:t>
            </a:r>
            <a:r>
              <a:rPr lang="pl" sz="1050">
                <a:solidFill>
                  <a:srgbClr val="575757"/>
                </a:solidFill>
                <a:highlight>
                  <a:srgbClr val="FFFFFF"/>
                </a:highlight>
              </a:rPr>
              <a:t>(rekin), </a:t>
            </a:r>
            <a:r>
              <a:rPr lang="pl" sz="1050" i="1">
                <a:solidFill>
                  <a:srgbClr val="575757"/>
                </a:solidFill>
                <a:highlight>
                  <a:srgbClr val="FFFFFF"/>
                </a:highlight>
              </a:rPr>
              <a:t>teamo </a:t>
            </a:r>
            <a:r>
              <a:rPr lang="pl" sz="1050">
                <a:solidFill>
                  <a:srgbClr val="575757"/>
                </a:solidFill>
                <a:highlight>
                  <a:srgbClr val="FFFFFF"/>
                </a:highlight>
              </a:rPr>
              <a:t>(zespół)                                                       from Poland</a:t>
            </a:r>
            <a:r>
              <a:rPr lang="pl" sz="1050" b="1">
                <a:solidFill>
                  <a:srgbClr val="575757"/>
                </a:solidFill>
                <a:highlight>
                  <a:srgbClr val="FFFFFF"/>
                </a:highlight>
              </a:rPr>
              <a:t>:</a:t>
            </a:r>
            <a:r>
              <a:rPr lang="pl" sz="1050">
                <a:solidFill>
                  <a:srgbClr val="575757"/>
                </a:solidFill>
                <a:highlight>
                  <a:srgbClr val="FFFFFF"/>
                </a:highlight>
              </a:rPr>
              <a:t> </a:t>
            </a:r>
            <a:r>
              <a:rPr lang="pl" sz="1050" i="1">
                <a:solidFill>
                  <a:srgbClr val="575757"/>
                </a:solidFill>
                <a:highlight>
                  <a:srgbClr val="FFFFFF"/>
                </a:highlight>
              </a:rPr>
              <a:t>celo </a:t>
            </a:r>
            <a:r>
              <a:rPr lang="pl" sz="1050">
                <a:solidFill>
                  <a:srgbClr val="575757"/>
                </a:solidFill>
                <a:highlight>
                  <a:srgbClr val="FFFFFF"/>
                </a:highlight>
              </a:rPr>
              <a:t>(cel), </a:t>
            </a:r>
            <a:r>
              <a:rPr lang="pl" sz="1050" i="1">
                <a:solidFill>
                  <a:srgbClr val="575757"/>
                </a:solidFill>
                <a:highlight>
                  <a:srgbClr val="FFFFFF"/>
                </a:highlight>
              </a:rPr>
              <a:t>ĉu </a:t>
            </a:r>
            <a:r>
              <a:rPr lang="pl" sz="1050">
                <a:solidFill>
                  <a:srgbClr val="575757"/>
                </a:solidFill>
                <a:highlight>
                  <a:srgbClr val="FFFFFF"/>
                </a:highlight>
              </a:rPr>
              <a:t>(czy), </a:t>
            </a:r>
            <a:r>
              <a:rPr lang="pl" sz="1050" i="1">
                <a:solidFill>
                  <a:srgbClr val="575757"/>
                </a:solidFill>
                <a:highlight>
                  <a:srgbClr val="FFFFFF"/>
                </a:highlight>
              </a:rPr>
              <a:t>krado </a:t>
            </a:r>
            <a:r>
              <a:rPr lang="pl" sz="1050">
                <a:solidFill>
                  <a:srgbClr val="575757"/>
                </a:solidFill>
                <a:highlight>
                  <a:srgbClr val="FFFFFF"/>
                </a:highlight>
              </a:rPr>
              <a:t>(krata), </a:t>
            </a:r>
            <a:r>
              <a:rPr lang="pl" sz="1050" i="1">
                <a:solidFill>
                  <a:srgbClr val="575757"/>
                </a:solidFill>
                <a:highlight>
                  <a:srgbClr val="FFFFFF"/>
                </a:highlight>
              </a:rPr>
              <a:t>luti </a:t>
            </a:r>
            <a:r>
              <a:rPr lang="pl" sz="1050">
                <a:solidFill>
                  <a:srgbClr val="575757"/>
                </a:solidFill>
                <a:highlight>
                  <a:srgbClr val="FFFFFF"/>
                </a:highlight>
              </a:rPr>
              <a:t>(lutować)</a:t>
            </a:r>
            <a:endParaRPr sz="1050">
              <a:solidFill>
                <a:srgbClr val="575757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3"/>
          <p:cNvSpPr txBox="1"/>
          <p:nvPr/>
        </p:nvSpPr>
        <p:spPr>
          <a:xfrm>
            <a:off x="842975" y="535725"/>
            <a:ext cx="3066900" cy="41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650" b="1">
                <a:solidFill>
                  <a:srgbClr val="11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Basic words and phrases in Esperanto:</a:t>
            </a:r>
            <a:endParaRPr sz="1650" b="1">
              <a:solidFill>
                <a:srgbClr val="11151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pl" sz="1550">
                <a:solidFill>
                  <a:srgbClr val="11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Sinjorino! - Mrs</a:t>
            </a:r>
            <a:endParaRPr sz="1550">
              <a:solidFill>
                <a:srgbClr val="11151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pl" sz="1550">
                <a:solidFill>
                  <a:srgbClr val="11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Bonan tagon! - Good morning</a:t>
            </a:r>
            <a:endParaRPr sz="1550">
              <a:solidFill>
                <a:srgbClr val="11151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pl" sz="1550">
                <a:solidFill>
                  <a:srgbClr val="11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Ĝis revido! - goodbye</a:t>
            </a:r>
            <a:endParaRPr sz="1550">
              <a:solidFill>
                <a:srgbClr val="11151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pl" sz="1550">
                <a:solidFill>
                  <a:srgbClr val="11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Kiel vi statas? - how do you do?</a:t>
            </a:r>
            <a:endParaRPr sz="1550">
              <a:solidFill>
                <a:srgbClr val="11151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pl" sz="1550">
                <a:solidFill>
                  <a:srgbClr val="11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Mi estas Jan Kowalski - My name is Jan Kowalski</a:t>
            </a:r>
            <a:endParaRPr sz="1550">
              <a:solidFill>
                <a:srgbClr val="11151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pl" sz="1550">
                <a:solidFill>
                  <a:srgbClr val="11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Jes - yes</a:t>
            </a:r>
            <a:endParaRPr sz="1550">
              <a:solidFill>
                <a:srgbClr val="11151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lang="pl" sz="1550">
                <a:solidFill>
                  <a:srgbClr val="11151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Ne - No</a:t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8" name="Google Shape;168;p33"/>
          <p:cNvSpPr txBox="1"/>
          <p:nvPr/>
        </p:nvSpPr>
        <p:spPr>
          <a:xfrm>
            <a:off x="5186875" y="632475"/>
            <a:ext cx="3305700" cy="3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7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Basic numerals: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55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1 - unu		2 - du</a:t>
            </a:r>
            <a:endParaRPr sz="155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pl" sz="155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3 - tri		4 - kvar</a:t>
            </a:r>
            <a:endParaRPr sz="155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pl" sz="155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5 - kvin		6 - ses</a:t>
            </a:r>
            <a:endParaRPr sz="155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pl" sz="155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7 - sep		8 - ok</a:t>
            </a:r>
            <a:endParaRPr sz="155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pl" sz="155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9 - naŭ		10 - dek</a:t>
            </a:r>
            <a:endParaRPr sz="155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pl" sz="155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100 - cent		1000 -mil</a:t>
            </a:r>
            <a:endParaRPr sz="155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9" name="Google Shape;169;p33"/>
          <p:cNvSpPr txBox="1"/>
          <p:nvPr/>
        </p:nvSpPr>
        <p:spPr>
          <a:xfrm rot="-5400000">
            <a:off x="-2288575" y="2367825"/>
            <a:ext cx="5159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l" sz="1500" b="1">
                <a:solidFill>
                  <a:schemeClr val="accent3"/>
                </a:solidFill>
                <a:highlight>
                  <a:schemeClr val="lt2"/>
                </a:highlight>
                <a:latin typeface="Proxima Nova"/>
                <a:ea typeface="Proxima Nova"/>
                <a:cs typeface="Proxima Nova"/>
                <a:sym typeface="Proxima Nova"/>
              </a:rPr>
              <a:t>______________________________________________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699</Words>
  <Application>Microsoft Office PowerPoint</Application>
  <PresentationFormat>Pokaz na ekranie (16:9)</PresentationFormat>
  <Paragraphs>77</Paragraphs>
  <Slides>13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13</vt:i4>
      </vt:variant>
    </vt:vector>
  </HeadingPairs>
  <TitlesOfParts>
    <vt:vector size="21" baseType="lpstr">
      <vt:lpstr>Arial</vt:lpstr>
      <vt:lpstr>Roboto</vt:lpstr>
      <vt:lpstr>Trebuchet MS</vt:lpstr>
      <vt:lpstr>Roboto Medium</vt:lpstr>
      <vt:lpstr>Proxima Nova</vt:lpstr>
      <vt:lpstr>Georgia</vt:lpstr>
      <vt:lpstr>Simple Light</vt:lpstr>
      <vt:lpstr>Spearmint</vt:lpstr>
      <vt:lpstr>ESPERANTO</vt:lpstr>
      <vt:lpstr>Table of Contents</vt:lpstr>
      <vt:lpstr>Prezentacja programu PowerPoint</vt:lpstr>
      <vt:lpstr>Prezentacja programu PowerPoint</vt:lpstr>
      <vt:lpstr>Prezentacja programu PowerPoint</vt:lpstr>
      <vt:lpstr>______________________________________________</vt:lpstr>
      <vt:lpstr>Prezentacja programu PowerPoint</vt:lpstr>
      <vt:lpstr>Prezentacja programu PowerPoint</vt:lpstr>
      <vt:lpstr>Prezentacja programu PowerPoint</vt:lpstr>
      <vt:lpstr>Prezentacja programu PowerPoint</vt:lpstr>
      <vt:lpstr>______________________________________________</vt:lpstr>
      <vt:lpstr>______________________________________________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ESPERANTO</dc:title>
  <dc:creator>e-zsg</dc:creator>
  <cp:lastModifiedBy>e-zsg</cp:lastModifiedBy>
  <cp:revision>2</cp:revision>
  <dcterms:modified xsi:type="dcterms:W3CDTF">2021-05-24T09:18:36Z</dcterms:modified>
</cp:coreProperties>
</file>